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embeddedFontLst>
    <p:embeddedFont>
      <p:font typeface="Ubuntu"/>
      <p:regular r:id="rId64"/>
      <p:bold r:id="rId65"/>
      <p:italic r:id="rId66"/>
      <p:boldItalic r:id="rId67"/>
    </p:embeddedFont>
    <p:embeddedFont>
      <p:font typeface="Caveat"/>
      <p:regular r:id="rId68"/>
      <p:bold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Nunito"/>
      <p:regular r:id="rId74"/>
      <p:bold r:id="rId75"/>
      <p:italic r:id="rId76"/>
      <p:boldItalic r:id="rId77"/>
    </p:embeddedFont>
    <p:embeddedFont>
      <p:font typeface="Lato"/>
      <p:regular r:id="rId78"/>
      <p:bold r:id="rId79"/>
      <p:italic r:id="rId80"/>
      <p:boldItalic r:id="rId81"/>
    </p:embeddedFont>
    <p:embeddedFont>
      <p:font typeface="Source Code Pro"/>
      <p:regular r:id="rId82"/>
      <p:bold r:id="rId83"/>
      <p:italic r:id="rId84"/>
      <p:boldItalic r:id="rId85"/>
    </p:embeddedFont>
    <p:embeddedFont>
      <p:font typeface="Bitter"/>
      <p:regular r:id="rId86"/>
      <p:bold r:id="rId87"/>
      <p:italic r:id="rId88"/>
      <p:boldItalic r:id="rId89"/>
    </p:embeddedFont>
    <p:embeddedFont>
      <p:font typeface="Helvetica Neue"/>
      <p:regular r:id="rId90"/>
      <p:bold r:id="rId91"/>
      <p:italic r:id="rId92"/>
      <p:boldItalic r:id="rId93"/>
    </p:embeddedFont>
    <p:embeddedFont>
      <p:font typeface="Roboto Mono"/>
      <p:regular r:id="rId94"/>
      <p:bold r:id="rId95"/>
      <p:italic r:id="rId96"/>
      <p:boldItalic r:id="rId97"/>
    </p:embeddedFont>
    <p:embeddedFont>
      <p:font typeface="Gill Sans"/>
      <p:regular r:id="rId98"/>
      <p:bold r:id="rId99"/>
    </p:embeddedFont>
    <p:embeddedFont>
      <p:font typeface="Alfa Slab One"/>
      <p:regular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0" Type="http://schemas.openxmlformats.org/officeDocument/2006/relationships/font" Target="fonts/AlfaSlabOne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RobotoMono-bold.fntdata"/><Relationship Id="rId94" Type="http://schemas.openxmlformats.org/officeDocument/2006/relationships/font" Target="fonts/RobotoMono-regular.fntdata"/><Relationship Id="rId97" Type="http://schemas.openxmlformats.org/officeDocument/2006/relationships/font" Target="fonts/RobotoMono-boldItalic.fntdata"/><Relationship Id="rId96" Type="http://schemas.openxmlformats.org/officeDocument/2006/relationships/font" Target="fonts/RobotoMono-italic.fntdata"/><Relationship Id="rId11" Type="http://schemas.openxmlformats.org/officeDocument/2006/relationships/slide" Target="slides/slide7.xml"/><Relationship Id="rId99" Type="http://schemas.openxmlformats.org/officeDocument/2006/relationships/font" Target="fonts/GillSans-bold.fntdata"/><Relationship Id="rId10" Type="http://schemas.openxmlformats.org/officeDocument/2006/relationships/slide" Target="slides/slide6.xml"/><Relationship Id="rId98" Type="http://schemas.openxmlformats.org/officeDocument/2006/relationships/font" Target="fonts/GillSans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HelveticaNeue-bold.fntdata"/><Relationship Id="rId90" Type="http://schemas.openxmlformats.org/officeDocument/2006/relationships/font" Target="fonts/HelveticaNeue-regular.fntdata"/><Relationship Id="rId93" Type="http://schemas.openxmlformats.org/officeDocument/2006/relationships/font" Target="fonts/HelveticaNeue-boldItalic.fntdata"/><Relationship Id="rId92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font" Target="fonts/SourceCodePro-italic.fntdata"/><Relationship Id="rId83" Type="http://schemas.openxmlformats.org/officeDocument/2006/relationships/font" Target="fonts/SourceCodePro-bold.fntdata"/><Relationship Id="rId86" Type="http://schemas.openxmlformats.org/officeDocument/2006/relationships/font" Target="fonts/Bitter-regular.fntdata"/><Relationship Id="rId85" Type="http://schemas.openxmlformats.org/officeDocument/2006/relationships/font" Target="fonts/SourceCodePro-boldItalic.fntdata"/><Relationship Id="rId88" Type="http://schemas.openxmlformats.org/officeDocument/2006/relationships/font" Target="fonts/Bitter-italic.fntdata"/><Relationship Id="rId87" Type="http://schemas.openxmlformats.org/officeDocument/2006/relationships/font" Target="fonts/Bitter-bold.fntdata"/><Relationship Id="rId89" Type="http://schemas.openxmlformats.org/officeDocument/2006/relationships/font" Target="fonts/Bitter-boldItalic.fntdata"/><Relationship Id="rId80" Type="http://schemas.openxmlformats.org/officeDocument/2006/relationships/font" Target="fonts/Lato-italic.fntdata"/><Relationship Id="rId82" Type="http://schemas.openxmlformats.org/officeDocument/2006/relationships/font" Target="fonts/SourceCodePro-regular.fntdata"/><Relationship Id="rId81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75" Type="http://schemas.openxmlformats.org/officeDocument/2006/relationships/font" Target="fonts/Nunito-bold.fntdata"/><Relationship Id="rId74" Type="http://schemas.openxmlformats.org/officeDocument/2006/relationships/font" Target="fonts/Nunito-regular.fntdata"/><Relationship Id="rId77" Type="http://schemas.openxmlformats.org/officeDocument/2006/relationships/font" Target="fonts/Nunito-boldItalic.fntdata"/><Relationship Id="rId76" Type="http://schemas.openxmlformats.org/officeDocument/2006/relationships/font" Target="fonts/Nunito-italic.fntdata"/><Relationship Id="rId79" Type="http://schemas.openxmlformats.org/officeDocument/2006/relationships/font" Target="fonts/Lato-bold.fntdata"/><Relationship Id="rId78" Type="http://schemas.openxmlformats.org/officeDocument/2006/relationships/font" Target="fonts/Lato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font" Target="fonts/Ubuntu-regular.fntdata"/><Relationship Id="rId63" Type="http://schemas.openxmlformats.org/officeDocument/2006/relationships/slide" Target="slides/slide59.xml"/><Relationship Id="rId66" Type="http://schemas.openxmlformats.org/officeDocument/2006/relationships/font" Target="fonts/Ubuntu-italic.fntdata"/><Relationship Id="rId65" Type="http://schemas.openxmlformats.org/officeDocument/2006/relationships/font" Target="fonts/Ubuntu-bold.fntdata"/><Relationship Id="rId68" Type="http://schemas.openxmlformats.org/officeDocument/2006/relationships/font" Target="fonts/Caveat-regular.fntdata"/><Relationship Id="rId67" Type="http://schemas.openxmlformats.org/officeDocument/2006/relationships/font" Target="fonts/Ubuntu-boldItalic.fntdata"/><Relationship Id="rId60" Type="http://schemas.openxmlformats.org/officeDocument/2006/relationships/slide" Target="slides/slide56.xml"/><Relationship Id="rId69" Type="http://schemas.openxmlformats.org/officeDocument/2006/relationships/font" Target="fonts/Caveat-bold.fntdata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39d52f1b5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39d52f1b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39d52f1b5_0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39d52f1b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39d52f1b5_0_4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39d52f1b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39d52f1b5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39d52f1b5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39d52f1b5_0_4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39d52f1b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39d52f1b5_0_4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39d52f1b5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477b83b3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477b83b3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477b83b39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a477b83b3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477b83b39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477b83b3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477b83b39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477b83b3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1b9ad2af0_0_8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1b9ad2af0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477b83b39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477b83b3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477b83b39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477b83b3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477b83b39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477b83b3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a477b83b39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a477b83b3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477b83b39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a477b83b3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477b83b39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477b83b3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477b83b39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477b83b3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4bfa0a854_0_5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4bfa0a85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4bfa0a854_0_5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4bfa0a854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4bfa0a854_0_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4bfa0a854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9682987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968298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CHANGER SELON LA CONF DE LOIC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e9e51ff8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e9e51f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9e9e51ff81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9e9e51ff8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e9e51ff8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e9e51ff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9e9e51ff81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9e9e51ff8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9e9e51ff81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9e9e51ff8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9e9e51ff81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9e9e51ff8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477b83b39_0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477b83b3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477b83b39_0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477b83b3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e74b59110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e74b591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ae74b59110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ae74b5911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e752e8bb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e752e8b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a477b83b39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a477b83b3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a477b83b39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a477b83b3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a477b83b39_0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a477b83b3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477b83bb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477b83b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a477b83bbf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a477b83bb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477b83bbf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477b83b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a477b83bbf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a477b83bb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477b83bbf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477b83bb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a4bfa0a85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a4bfa0a8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a4bfa0a854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a4bfa0a8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1b9ad2af0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1b9ad2af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4bfa0a854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4bfa0a8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a4bfa0a854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a4bfa0a85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a6a177af4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a6a177af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 job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a6a329940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a6a32994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a4bfa0a854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a4bfa0a85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4bfa0a854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4bfa0a85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a4bfa0a854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a4bfa0a85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4bfa0a854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4bfa0a85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a4bfa0a854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a4bfa0a85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a1b9ad2af0_0_8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a1b9ad2af0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39d52f1b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39d52f1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9d52f1b5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9d52f1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39d52f1b5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39d52f1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39d52f1b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39d52f1b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- Formel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4800"/>
              <a:buFont typeface="Lato"/>
              <a:buNone/>
              <a:defRPr b="1" sz="4800">
                <a:solidFill>
                  <a:srgbClr val="EE0B6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sans-bandeau">
  <p:cSld name="TITLE_AND_BODY_3_1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ー"/>
              <a:defRPr sz="15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■"/>
              <a:defRPr sz="1100">
                <a:solidFill>
                  <a:srgbClr val="EFEFE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Char char="●"/>
              <a:defRPr sz="1000">
                <a:solidFill>
                  <a:srgbClr val="EFEFE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  <a:defRPr sz="900">
                <a:solidFill>
                  <a:srgbClr val="EFEFE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4" name="Google Shape;54;p11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avec-bandeau et #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525"/>
            <a:ext cx="11499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1149900" y="1218050"/>
            <a:ext cx="75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ー"/>
              <a:defRPr sz="15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■"/>
              <a:defRPr sz="1100">
                <a:solidFill>
                  <a:srgbClr val="666666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●"/>
              <a:defRPr sz="900">
                <a:solidFill>
                  <a:srgbClr val="666666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4" name="Google Shape;64;p12"/>
          <p:cNvSpPr/>
          <p:nvPr/>
        </p:nvSpPr>
        <p:spPr>
          <a:xfrm rot="5400000">
            <a:off x="9535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11925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38225" y="0"/>
            <a:ext cx="154293" cy="514311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avec-bandeau et #">
  <p:cSld name="TITLE_AND_BODY_1_1">
    <p:bg>
      <p:bgPr>
        <a:solidFill>
          <a:srgbClr val="241D6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525"/>
            <a:ext cx="11499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 rot="10800000">
            <a:off x="102720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6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1149900" y="1218050"/>
            <a:ext cx="75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ー"/>
              <a:defRPr sz="15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■"/>
              <a:defRPr sz="1100">
                <a:solidFill>
                  <a:srgbClr val="EFEFE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Char char="●"/>
              <a:defRPr sz="1000">
                <a:solidFill>
                  <a:srgbClr val="EFEFEF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  <a:defRPr sz="900">
                <a:solidFill>
                  <a:srgbClr val="EFEFEF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○"/>
              <a:defRPr sz="900">
                <a:solidFill>
                  <a:srgbClr val="EFEFEF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■"/>
              <a:defRPr sz="9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" name="Google Shape;74;p13"/>
          <p:cNvSpPr/>
          <p:nvPr/>
        </p:nvSpPr>
        <p:spPr>
          <a:xfrm rot="5400000">
            <a:off x="9535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11925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2 colonne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117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ー"/>
              <a:defRPr b="1"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8324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ー"/>
              <a:defRPr b="1"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81" name="Google Shape;81;p14"/>
          <p:cNvCxnSpPr/>
          <p:nvPr/>
        </p:nvCxnSpPr>
        <p:spPr>
          <a:xfrm>
            <a:off x="45720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FFF7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5" name="Google Shape;85;p14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2 colonnes">
  <p:cSld name="TITLE_AND_TWO_COLUMNS_1">
    <p:bg>
      <p:bgPr>
        <a:solidFill>
          <a:srgbClr val="241D6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117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ー"/>
              <a:defRPr b="1"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2" type="body"/>
          </p:nvPr>
        </p:nvSpPr>
        <p:spPr>
          <a:xfrm>
            <a:off x="4832400" y="1218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ー"/>
              <a:defRPr b="1"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cxnSp>
        <p:nvCxnSpPr>
          <p:cNvPr id="91" name="Google Shape;91;p15"/>
          <p:cNvCxnSpPr/>
          <p:nvPr/>
        </p:nvCxnSpPr>
        <p:spPr>
          <a:xfrm>
            <a:off x="45720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4300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3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3 colonnes">
  <p:cSld name="CUSTOM_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17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2" type="body"/>
          </p:nvPr>
        </p:nvSpPr>
        <p:spPr>
          <a:xfrm>
            <a:off x="324165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61716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02" name="Google Shape;102;p16"/>
          <p:cNvCxnSpPr/>
          <p:nvPr/>
        </p:nvCxnSpPr>
        <p:spPr>
          <a:xfrm>
            <a:off x="31048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FFF78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6029625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FFF7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4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7" name="Google Shape;107;p16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3 colonnes">
  <p:cSld name="CUSTOM_4_1">
    <p:bg>
      <p:bgPr>
        <a:solidFill>
          <a:srgbClr val="241D6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324165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6171600" y="1218050"/>
            <a:ext cx="26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4" name="Google Shape;114;p17"/>
          <p:cNvCxnSpPr/>
          <p:nvPr/>
        </p:nvCxnSpPr>
        <p:spPr>
          <a:xfrm>
            <a:off x="3104800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4300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6029625" y="1218050"/>
            <a:ext cx="0" cy="3381900"/>
          </a:xfrm>
          <a:prstGeom prst="straightConnector1">
            <a:avLst/>
          </a:prstGeom>
          <a:noFill/>
          <a:ln cap="flat" cmpd="sng" w="38100">
            <a:solidFill>
              <a:srgbClr val="4300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4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9" name="Google Shape;119;p17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4 colonnes">
  <p:cSld name="CUSTOM_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0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3117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3117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idx="3" type="subTitle"/>
          </p:nvPr>
        </p:nvSpPr>
        <p:spPr>
          <a:xfrm>
            <a:off x="2517225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4" type="body"/>
          </p:nvPr>
        </p:nvSpPr>
        <p:spPr>
          <a:xfrm>
            <a:off x="2517225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5213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5" type="subTitle"/>
          </p:nvPr>
        </p:nvSpPr>
        <p:spPr>
          <a:xfrm>
            <a:off x="472275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6" type="body"/>
          </p:nvPr>
        </p:nvSpPr>
        <p:spPr>
          <a:xfrm>
            <a:off x="472275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3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7" type="subTitle"/>
          </p:nvPr>
        </p:nvSpPr>
        <p:spPr>
          <a:xfrm>
            <a:off x="68532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8" type="body"/>
          </p:nvPr>
        </p:nvSpPr>
        <p:spPr>
          <a:xfrm>
            <a:off x="68532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9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8" name="Google Shape;138;p18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7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4 colonnes">
  <p:cSld name="CUSTOM_6_1">
    <p:bg>
      <p:bgPr>
        <a:solidFill>
          <a:srgbClr val="241D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0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3117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2" type="body"/>
          </p:nvPr>
        </p:nvSpPr>
        <p:spPr>
          <a:xfrm>
            <a:off x="3117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3" type="subTitle"/>
          </p:nvPr>
        </p:nvSpPr>
        <p:spPr>
          <a:xfrm>
            <a:off x="2517225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4" type="body"/>
          </p:nvPr>
        </p:nvSpPr>
        <p:spPr>
          <a:xfrm>
            <a:off x="2517225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5213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472275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body"/>
          </p:nvPr>
        </p:nvSpPr>
        <p:spPr>
          <a:xfrm>
            <a:off x="472275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3225" y="1448600"/>
            <a:ext cx="777800" cy="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idx="7" type="subTitle"/>
          </p:nvPr>
        </p:nvSpPr>
        <p:spPr>
          <a:xfrm>
            <a:off x="6853200" y="2348525"/>
            <a:ext cx="1979100" cy="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  <a:def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8" type="body"/>
          </p:nvPr>
        </p:nvSpPr>
        <p:spPr>
          <a:xfrm>
            <a:off x="6853200" y="2771825"/>
            <a:ext cx="1979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ー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9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7" name="Google Shape;157;p19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7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sans texte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4" name="Google Shape;164;p20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- Formel">
  <p:cSld name="TITLE_1">
    <p:bg>
      <p:bgPr>
        <a:solidFill>
          <a:srgbClr val="241D6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4800"/>
              <a:buFont typeface="Lato"/>
              <a:buNone/>
              <a:defRPr b="1" sz="4800">
                <a:solidFill>
                  <a:srgbClr val="FFF02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- sans texte">
  <p:cSld name="TITLE_ONLY_1">
    <p:bg>
      <p:bgPr>
        <a:solidFill>
          <a:srgbClr val="241D6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1" name="Google Shape;171;p21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1 colonne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311700" y="1149150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ー"/>
              <a:defRPr b="1"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76" name="Google Shape;17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9" name="Google Shape;179;p22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tenu 1 colonne">
  <p:cSld name="ONE_COLUMN_TEXT_1">
    <p:bg>
      <p:bgPr>
        <a:solidFill>
          <a:srgbClr val="241D6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311700" y="1149150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ー"/>
              <a:defRPr b="1"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7" name="Google Shape;187;p23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informel">
  <p:cSld name="MAIN_POINT">
    <p:bg>
      <p:bgPr>
        <a:solidFill>
          <a:srgbClr val="FFF78D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4800"/>
              <a:buFont typeface="Caveat"/>
              <a:buNone/>
              <a:defRPr b="0" sz="4800">
                <a:solidFill>
                  <a:srgbClr val="430099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4" name="Google Shape;194;p24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informel">
  <p:cSld name="MAIN_POINT_2">
    <p:bg>
      <p:bgPr>
        <a:solidFill>
          <a:srgbClr val="241D6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4800"/>
              <a:buFont typeface="Caveat"/>
              <a:buNone/>
              <a:defRPr b="0" sz="4800">
                <a:solidFill>
                  <a:srgbClr val="FFF02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formel 2">
  <p:cSld name="MAIN_POINT_1">
    <p:bg>
      <p:bgPr>
        <a:solidFill>
          <a:srgbClr val="FFF78D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4000"/>
              <a:buNone/>
              <a:defRPr sz="4000">
                <a:solidFill>
                  <a:srgbClr val="4300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Font typeface="Nunito"/>
              <a:buNone/>
              <a:defRPr sz="5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formel 2">
  <p:cSld name="MAIN_POINT_1_1">
    <p:bg>
      <p:bgPr>
        <a:solidFill>
          <a:srgbClr val="241D6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472458" y="4568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ctrTitle"/>
          </p:nvPr>
        </p:nvSpPr>
        <p:spPr>
          <a:xfrm>
            <a:off x="311700" y="900775"/>
            <a:ext cx="77154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4000"/>
              <a:buNone/>
              <a:defRPr sz="4000">
                <a:solidFill>
                  <a:srgbClr val="FFF02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5400"/>
              <a:buNone/>
              <a:defRPr sz="5400"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" type="subTitle"/>
          </p:nvPr>
        </p:nvSpPr>
        <p:spPr>
          <a:xfrm>
            <a:off x="311700" y="2724150"/>
            <a:ext cx="7715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400"/>
              <a:buNone/>
              <a:defRPr sz="2400">
                <a:solidFill>
                  <a:srgbClr val="FFF0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">
  <p:cSld name="SECTION_TITLE_AND_DESCRI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ー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215" name="Google Shape;21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">
  <p:cSld name="SECTION_TITLE_AND_DESCRIPTION_1">
    <p:bg>
      <p:bgPr>
        <a:solidFill>
          <a:srgbClr val="241D6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ー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45479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et texte central">
  <p:cSld name="SECTION_TITLE_AND_DESCRIPTION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type="title"/>
          </p:nvPr>
        </p:nvSpPr>
        <p:spPr>
          <a:xfrm>
            <a:off x="26277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2932500" y="2981125"/>
            <a:ext cx="33741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- Image">
  <p:cSld name="CUSTOM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38059"/>
            <a:ext cx="9144000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 1">
  <p:cSld name="SECTION_TITLE_AND_DESCRIPTION_1_1">
    <p:bg>
      <p:bgPr>
        <a:solidFill>
          <a:srgbClr val="241D6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FFF7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4547950" y="0"/>
            <a:ext cx="154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150" y="1561450"/>
            <a:ext cx="4754799" cy="20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type="title"/>
          </p:nvPr>
        </p:nvSpPr>
        <p:spPr>
          <a:xfrm>
            <a:off x="2627700" y="17345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2932500" y="2904925"/>
            <a:ext cx="33741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image à droite">
  <p:cSld name="CUSTOM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35" name="Google Shape;235;p32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image à droite">
  <p:cSld name="CUSTOM_1_2">
    <p:bg>
      <p:bgPr>
        <a:solidFill>
          <a:srgbClr val="241D60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265500" y="15279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" name="Google Shape;238;p33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image à gauche">
  <p:cSld name="CUSTOM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870200" y="1300824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34"/>
          <p:cNvSpPr txBox="1"/>
          <p:nvPr>
            <p:ph idx="1" type="subTitle"/>
          </p:nvPr>
        </p:nvSpPr>
        <p:spPr>
          <a:xfrm>
            <a:off x="4870200" y="2753950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42" name="Google Shape;24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image à gauche">
  <p:cSld name="CUSTOM_1_1_1">
    <p:bg>
      <p:bgPr>
        <a:solidFill>
          <a:srgbClr val="241D6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4870200" y="1300824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5"/>
          <p:cNvSpPr txBox="1"/>
          <p:nvPr>
            <p:ph idx="1" type="subTitle"/>
          </p:nvPr>
        </p:nvSpPr>
        <p:spPr>
          <a:xfrm>
            <a:off x="4870200" y="2753950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titre inversé - image à droite">
  <p:cSld name="CUSTOM_1_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265500" y="695125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titre inversé - image à droite ">
  <p:cSld name="CUSTOM_1_2_1">
    <p:bg>
      <p:bgPr>
        <a:solidFill>
          <a:srgbClr val="241D6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52" name="Google Shape;252;p37"/>
          <p:cNvSpPr txBox="1"/>
          <p:nvPr>
            <p:ph idx="1" type="subTitle"/>
          </p:nvPr>
        </p:nvSpPr>
        <p:spPr>
          <a:xfrm>
            <a:off x="265500" y="695125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plit titre inversé - image à gauche">
  <p:cSld name="CUSTOM_1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4870200" y="1910424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p38"/>
          <p:cNvSpPr txBox="1"/>
          <p:nvPr>
            <p:ph idx="1" type="subTitle"/>
          </p:nvPr>
        </p:nvSpPr>
        <p:spPr>
          <a:xfrm>
            <a:off x="4870200" y="6965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56" name="Google Shape;25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plit titre inversé - image à gauche">
  <p:cSld name="CUSTOM_1_1_1_1">
    <p:bg>
      <p:bgPr>
        <a:solidFill>
          <a:srgbClr val="241D6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>
            <p:ph type="title"/>
          </p:nvPr>
        </p:nvSpPr>
        <p:spPr>
          <a:xfrm>
            <a:off x="4870200" y="1910424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0" name="Google Shape;260;p39"/>
          <p:cNvSpPr txBox="1"/>
          <p:nvPr>
            <p:ph idx="1" type="subTitle"/>
          </p:nvPr>
        </p:nvSpPr>
        <p:spPr>
          <a:xfrm>
            <a:off x="4870200" y="6965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None/>
              <a:defRPr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Profil">
  <p:cSld name="CUSTOM_5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701150" y="269400"/>
            <a:ext cx="51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2" type="title"/>
          </p:nvPr>
        </p:nvSpPr>
        <p:spPr>
          <a:xfrm>
            <a:off x="3701100" y="955690"/>
            <a:ext cx="5131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400"/>
              <a:buFont typeface="Nunito"/>
              <a:buNone/>
              <a:defRPr sz="1400">
                <a:solidFill>
                  <a:srgbClr val="4300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701100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65" name="Google Shape;265;p40"/>
          <p:cNvSpPr txBox="1"/>
          <p:nvPr>
            <p:ph idx="3" type="body"/>
          </p:nvPr>
        </p:nvSpPr>
        <p:spPr>
          <a:xfrm>
            <a:off x="6390275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ー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66" name="Google Shape;266;p40"/>
          <p:cNvSpPr txBox="1"/>
          <p:nvPr/>
        </p:nvSpPr>
        <p:spPr>
          <a:xfrm>
            <a:off x="3701100" y="13815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rPr>
              <a:t>En bref</a:t>
            </a:r>
            <a:endParaRPr b="1" sz="1200">
              <a:solidFill>
                <a:srgbClr val="4300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3701100" y="27777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rPr>
              <a:t>Références</a:t>
            </a:r>
            <a:endParaRPr b="1" sz="1200">
              <a:solidFill>
                <a:srgbClr val="4300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8" name="Google Shape;268;p40"/>
          <p:cNvCxnSpPr/>
          <p:nvPr/>
        </p:nvCxnSpPr>
        <p:spPr>
          <a:xfrm>
            <a:off x="3720075" y="4173950"/>
            <a:ext cx="5101800" cy="0"/>
          </a:xfrm>
          <a:prstGeom prst="straightConnector1">
            <a:avLst/>
          </a:prstGeom>
          <a:noFill/>
          <a:ln cap="flat" cmpd="sng" w="19050">
            <a:solidFill>
              <a:srgbClr val="EE0B6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0"/>
          <p:cNvSpPr txBox="1"/>
          <p:nvPr>
            <p:ph idx="4" type="title"/>
          </p:nvPr>
        </p:nvSpPr>
        <p:spPr>
          <a:xfrm>
            <a:off x="3720075" y="3847250"/>
            <a:ext cx="1287300" cy="2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5" type="title"/>
          </p:nvPr>
        </p:nvSpPr>
        <p:spPr>
          <a:xfrm>
            <a:off x="3720075" y="4330100"/>
            <a:ext cx="1287300" cy="2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1000"/>
              <a:buFont typeface="Lato"/>
              <a:buNone/>
              <a:defRPr b="1" sz="10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" name="Google Shape;271;p40"/>
          <p:cNvSpPr txBox="1"/>
          <p:nvPr>
            <p:ph idx="6" type="title"/>
          </p:nvPr>
        </p:nvSpPr>
        <p:spPr>
          <a:xfrm>
            <a:off x="3720075" y="4575850"/>
            <a:ext cx="12873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800"/>
              <a:buFont typeface="Lato"/>
              <a:buNone/>
              <a:defRPr sz="8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272" name="Google Shape;27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itre - Image informel">
  <p:cSld name="CUSTOM_9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38059"/>
            <a:ext cx="9144000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veat"/>
              <a:buNone/>
              <a:defRPr b="0" sz="5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Profil">
  <p:cSld name="CUSTOM_5_1">
    <p:bg>
      <p:bgPr>
        <a:solidFill>
          <a:srgbClr val="241D6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701150" y="269400"/>
            <a:ext cx="51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2800"/>
              <a:buNone/>
              <a:defRPr>
                <a:solidFill>
                  <a:srgbClr val="FFF0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276" name="Google Shape;276;p41"/>
          <p:cNvSpPr txBox="1"/>
          <p:nvPr>
            <p:ph idx="2" type="title"/>
          </p:nvPr>
        </p:nvSpPr>
        <p:spPr>
          <a:xfrm>
            <a:off x="3701100" y="955690"/>
            <a:ext cx="5131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701100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ー"/>
              <a:defRPr sz="1100"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" name="Google Shape;278;p41"/>
          <p:cNvSpPr txBox="1"/>
          <p:nvPr>
            <p:ph idx="3" type="body"/>
          </p:nvPr>
        </p:nvSpPr>
        <p:spPr>
          <a:xfrm>
            <a:off x="6390275" y="1622750"/>
            <a:ext cx="25938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ー"/>
              <a:defRPr sz="1100"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" name="Google Shape;279;p41"/>
          <p:cNvSpPr txBox="1"/>
          <p:nvPr/>
        </p:nvSpPr>
        <p:spPr>
          <a:xfrm>
            <a:off x="3701100" y="13815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En bref</a:t>
            </a:r>
            <a:endParaRPr b="1"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3701100" y="2777750"/>
            <a:ext cx="1552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Références</a:t>
            </a:r>
            <a:endParaRPr b="1"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>
            <a:off x="3720075" y="4173950"/>
            <a:ext cx="5101800" cy="0"/>
          </a:xfrm>
          <a:prstGeom prst="straightConnector1">
            <a:avLst/>
          </a:prstGeom>
          <a:noFill/>
          <a:ln cap="flat" cmpd="sng" w="19050">
            <a:solidFill>
              <a:srgbClr val="EE0B6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1"/>
          <p:cNvSpPr/>
          <p:nvPr/>
        </p:nvSpPr>
        <p:spPr>
          <a:xfrm>
            <a:off x="4311675" y="4121850"/>
            <a:ext cx="104100" cy="104100"/>
          </a:xfrm>
          <a:prstGeom prst="ellipse">
            <a:avLst/>
          </a:prstGeom>
          <a:solidFill>
            <a:srgbClr val="EE0B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 txBox="1"/>
          <p:nvPr>
            <p:ph idx="4" type="title"/>
          </p:nvPr>
        </p:nvSpPr>
        <p:spPr>
          <a:xfrm>
            <a:off x="3720075" y="3847250"/>
            <a:ext cx="1287300" cy="2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1000"/>
              <a:buFont typeface="Lato"/>
              <a:buNone/>
              <a:defRPr sz="1000">
                <a:solidFill>
                  <a:srgbClr val="FFF02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21"/>
              </a:buClr>
              <a:buSzPts val="3000"/>
              <a:buNone/>
              <a:defRPr>
                <a:solidFill>
                  <a:srgbClr val="FFF021"/>
                </a:solidFill>
              </a:defRPr>
            </a:lvl9pPr>
          </a:lstStyle>
          <a:p/>
        </p:txBody>
      </p:sp>
      <p:sp>
        <p:nvSpPr>
          <p:cNvPr id="284" name="Google Shape;284;p41"/>
          <p:cNvSpPr txBox="1"/>
          <p:nvPr>
            <p:ph idx="5" type="title"/>
          </p:nvPr>
        </p:nvSpPr>
        <p:spPr>
          <a:xfrm>
            <a:off x="3720075" y="4482500"/>
            <a:ext cx="1287300" cy="2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5" name="Google Shape;285;p41"/>
          <p:cNvSpPr txBox="1"/>
          <p:nvPr>
            <p:ph idx="6" type="title"/>
          </p:nvPr>
        </p:nvSpPr>
        <p:spPr>
          <a:xfrm>
            <a:off x="3720075" y="4575850"/>
            <a:ext cx="12873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Lato"/>
              <a:buNone/>
              <a:defRPr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lient">
  <p:cSld name="CUSTOM_7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311700" y="31609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𐩒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￮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pic>
        <p:nvPicPr>
          <p:cNvPr id="290" name="Google Shape;2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2"/>
          <p:cNvSpPr txBox="1"/>
          <p:nvPr>
            <p:ph type="title"/>
          </p:nvPr>
        </p:nvSpPr>
        <p:spPr>
          <a:xfrm>
            <a:off x="916600" y="396525"/>
            <a:ext cx="79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2" name="Google Shape;292;p42"/>
          <p:cNvSpPr txBox="1"/>
          <p:nvPr>
            <p:ph idx="2" type="title"/>
          </p:nvPr>
        </p:nvSpPr>
        <p:spPr>
          <a:xfrm>
            <a:off x="949477" y="269400"/>
            <a:ext cx="79371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93" name="Google Shape;293;p42"/>
          <p:cNvSpPr/>
          <p:nvPr/>
        </p:nvSpPr>
        <p:spPr>
          <a:xfrm rot="5400000">
            <a:off x="605235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844267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6" name="Google Shape;296;p42"/>
          <p:cNvSpPr txBox="1"/>
          <p:nvPr>
            <p:ph idx="3" type="body"/>
          </p:nvPr>
        </p:nvSpPr>
        <p:spPr>
          <a:xfrm>
            <a:off x="311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𐩒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￮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97" name="Google Shape;297;p42"/>
          <p:cNvSpPr txBox="1"/>
          <p:nvPr>
            <p:ph idx="4" type="body"/>
          </p:nvPr>
        </p:nvSpPr>
        <p:spPr>
          <a:xfrm>
            <a:off x="4883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𐩒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￮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lient">
  <p:cSld name="CUSTOM_7_1">
    <p:bg>
      <p:bgPr>
        <a:solidFill>
          <a:srgbClr val="241D60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1" name="Google Shape;301;p43"/>
          <p:cNvSpPr txBox="1"/>
          <p:nvPr>
            <p:ph type="title"/>
          </p:nvPr>
        </p:nvSpPr>
        <p:spPr>
          <a:xfrm>
            <a:off x="916600" y="396525"/>
            <a:ext cx="79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2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2" name="Google Shape;302;p43"/>
          <p:cNvSpPr txBox="1"/>
          <p:nvPr>
            <p:ph idx="2" type="title"/>
          </p:nvPr>
        </p:nvSpPr>
        <p:spPr>
          <a:xfrm>
            <a:off x="949477" y="269400"/>
            <a:ext cx="79371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None/>
              <a:defRPr b="0" sz="1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3" name="Google Shape;303;p43"/>
          <p:cNvSpPr/>
          <p:nvPr/>
        </p:nvSpPr>
        <p:spPr>
          <a:xfrm rot="5400000">
            <a:off x="605235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844267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311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𐩒"/>
              <a:defRPr sz="800">
                <a:solidFill>
                  <a:srgbClr val="FFFFFF"/>
                </a:solidFill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"/>
              <a:buChar char="￮"/>
              <a:defRPr sz="800">
                <a:solidFill>
                  <a:srgbClr val="F3F3F3"/>
                </a:solidFill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06" name="Google Shape;306;p43"/>
          <p:cNvSpPr txBox="1"/>
          <p:nvPr>
            <p:ph idx="3" type="body"/>
          </p:nvPr>
        </p:nvSpPr>
        <p:spPr>
          <a:xfrm>
            <a:off x="4883700" y="14845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𐩒"/>
              <a:defRPr sz="800">
                <a:solidFill>
                  <a:srgbClr val="FFFFFF"/>
                </a:solidFill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"/>
              <a:buChar char="￮"/>
              <a:defRPr sz="800">
                <a:solidFill>
                  <a:srgbClr val="F3F3F3"/>
                </a:solidFill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4" type="body"/>
          </p:nvPr>
        </p:nvSpPr>
        <p:spPr>
          <a:xfrm>
            <a:off x="311700" y="3160963"/>
            <a:ext cx="40332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𐩒"/>
              <a:defRPr sz="800">
                <a:solidFill>
                  <a:srgbClr val="FFFFFF"/>
                </a:solidFill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"/>
              <a:buChar char="￮"/>
              <a:defRPr sz="800">
                <a:solidFill>
                  <a:srgbClr val="F3F3F3"/>
                </a:solidFill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●"/>
              <a:defRPr sz="800">
                <a:solidFill>
                  <a:srgbClr val="EFEFEF"/>
                </a:solidFill>
              </a:defRPr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○"/>
              <a:defRPr sz="800">
                <a:solidFill>
                  <a:srgbClr val="EFEFEF"/>
                </a:solidFill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800"/>
              <a:buChar char="■"/>
              <a:defRPr sz="8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Légende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veat"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</a:lstStyle>
          <a:p/>
        </p:txBody>
      </p:sp>
      <p:pic>
        <p:nvPicPr>
          <p:cNvPr id="310" name="Google Shape;31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Légende">
  <p:cSld name="CAPTION_ONLY_1">
    <p:bg>
      <p:bgPr>
        <a:solidFill>
          <a:srgbClr val="241D6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veat"/>
              <a:buNone/>
              <a:defRPr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/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itation">
  <p:cSld name="BIG_NUMB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hasCustomPrompt="1" type="title"/>
          </p:nvPr>
        </p:nvSpPr>
        <p:spPr>
          <a:xfrm>
            <a:off x="719425" y="1581750"/>
            <a:ext cx="77052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000"/>
              <a:buNone/>
              <a:defRPr sz="6000">
                <a:solidFill>
                  <a:srgbClr val="43009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4075" y="3953575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1450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itation">
  <p:cSld name="BIG_NUMBER_1">
    <p:bg>
      <p:bgPr>
        <a:solidFill>
          <a:srgbClr val="241D6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hasCustomPrompt="1" type="title"/>
          </p:nvPr>
        </p:nvSpPr>
        <p:spPr>
          <a:xfrm>
            <a:off x="719425" y="1581750"/>
            <a:ext cx="77052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4075" y="3953575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1450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clusion">
  <p:cSld name="CUSTOM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45025"/>
            <a:ext cx="8520603" cy="42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>
            <p:ph type="ctrTitle"/>
          </p:nvPr>
        </p:nvSpPr>
        <p:spPr>
          <a:xfrm>
            <a:off x="1244400" y="1369513"/>
            <a:ext cx="66552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244400" y="3269087"/>
            <a:ext cx="6655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Conclusion">
  <p:cSld name="CUSTOM_3_1">
    <p:bg>
      <p:bgPr>
        <a:solidFill>
          <a:srgbClr val="241D6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45025"/>
            <a:ext cx="8520603" cy="42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>
            <p:ph type="ctrTitle"/>
          </p:nvPr>
        </p:nvSpPr>
        <p:spPr>
          <a:xfrm>
            <a:off x="1244400" y="1369513"/>
            <a:ext cx="66552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5400"/>
              <a:buNone/>
              <a:defRPr sz="5400">
                <a:solidFill>
                  <a:srgbClr val="430099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1244400" y="3269087"/>
            <a:ext cx="6655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Vide" type="blank">
  <p:cSld name="BLANK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- Image">
  <p:cSld name="CUSTOM_8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4338059"/>
            <a:ext cx="9144003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Vide">
  <p:cSld name="BLANK_1">
    <p:bg>
      <p:bgPr>
        <a:solidFill>
          <a:srgbClr val="241D60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itle and Content" type="obj">
  <p:cSld name="OBJEC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/>
          <p:nvPr/>
        </p:nvSpPr>
        <p:spPr>
          <a:xfrm rot="5400000">
            <a:off x="538354" y="556721"/>
            <a:ext cx="668400" cy="87000"/>
          </a:xfrm>
          <a:prstGeom prst="rect">
            <a:avLst/>
          </a:prstGeom>
          <a:solidFill>
            <a:srgbClr val="B90053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Google Shape;342;p52"/>
          <p:cNvSpPr txBox="1"/>
          <p:nvPr>
            <p:ph type="title"/>
          </p:nvPr>
        </p:nvSpPr>
        <p:spPr>
          <a:xfrm>
            <a:off x="777488" y="518888"/>
            <a:ext cx="56205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625" lIns="202425" spcFirstLastPara="1" rIns="51425" wrap="square" tIns="526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None/>
              <a:defRPr b="1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3" name="Google Shape;343;p52"/>
          <p:cNvSpPr txBox="1"/>
          <p:nvPr>
            <p:ph idx="1" type="subTitle"/>
          </p:nvPr>
        </p:nvSpPr>
        <p:spPr>
          <a:xfrm>
            <a:off x="951338" y="204244"/>
            <a:ext cx="5309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None/>
              <a:defRPr i="0" sz="1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2">
            <a:alphaModFix amt="68000"/>
          </a:blip>
          <a:srcRect b="0" l="0" r="0" t="0"/>
          <a:stretch/>
        </p:blipFill>
        <p:spPr>
          <a:xfrm>
            <a:off x="837253" y="279770"/>
            <a:ext cx="70519" cy="7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52"/>
          <p:cNvCxnSpPr/>
          <p:nvPr/>
        </p:nvCxnSpPr>
        <p:spPr>
          <a:xfrm rot="10800000">
            <a:off x="1194406" y="4928922"/>
            <a:ext cx="7108200" cy="8700"/>
          </a:xfrm>
          <a:prstGeom prst="straightConnector1">
            <a:avLst/>
          </a:prstGeom>
          <a:noFill/>
          <a:ln cap="flat" cmpd="sng" w="12700">
            <a:solidFill>
              <a:srgbClr val="B9005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p52"/>
          <p:cNvSpPr/>
          <p:nvPr/>
        </p:nvSpPr>
        <p:spPr>
          <a:xfrm>
            <a:off x="8302613" y="4827750"/>
            <a:ext cx="769200" cy="2283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B900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Google Shape;347;p52"/>
          <p:cNvSpPr txBox="1"/>
          <p:nvPr/>
        </p:nvSpPr>
        <p:spPr>
          <a:xfrm>
            <a:off x="8236706" y="4827748"/>
            <a:ext cx="93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fr-FR" sz="1100" u="none" cap="none" strike="noStrike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i="0" sz="11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8" name="Google Shape;348;p52"/>
          <p:cNvSpPr txBox="1"/>
          <p:nvPr>
            <p:ph idx="2" type="body"/>
          </p:nvPr>
        </p:nvSpPr>
        <p:spPr>
          <a:xfrm>
            <a:off x="951338" y="1723931"/>
            <a:ext cx="56205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⎼"/>
              <a:defRPr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49" name="Google Shape;34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Title No content No #">
  <p:cSld name="OBJECT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5400000">
            <a:off x="538354" y="556721"/>
            <a:ext cx="668400" cy="87000"/>
          </a:xfrm>
          <a:prstGeom prst="rect">
            <a:avLst/>
          </a:prstGeom>
          <a:solidFill>
            <a:srgbClr val="B90053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Google Shape;352;p53"/>
          <p:cNvSpPr txBox="1"/>
          <p:nvPr>
            <p:ph type="title"/>
          </p:nvPr>
        </p:nvSpPr>
        <p:spPr>
          <a:xfrm>
            <a:off x="777488" y="518888"/>
            <a:ext cx="56205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625" lIns="202425" spcFirstLastPara="1" rIns="51425" wrap="square" tIns="526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None/>
              <a:defRPr b="1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1" type="subTitle"/>
          </p:nvPr>
        </p:nvSpPr>
        <p:spPr>
          <a:xfrm>
            <a:off x="951338" y="204244"/>
            <a:ext cx="5309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None/>
              <a:defRPr i="0" sz="1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4" name="Google Shape;354;p53"/>
          <p:cNvPicPr preferRelativeResize="0"/>
          <p:nvPr/>
        </p:nvPicPr>
        <p:blipFill rotWithShape="1">
          <a:blip r:embed="rId2">
            <a:alphaModFix amt="68000"/>
          </a:blip>
          <a:srcRect b="0" l="0" r="0" t="0"/>
          <a:stretch/>
        </p:blipFill>
        <p:spPr>
          <a:xfrm>
            <a:off x="837253" y="279770"/>
            <a:ext cx="70519" cy="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 Blank 1">
  <p:cSld name="Complete Blank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itle and Content 1">
  <p:cSld name="OBJECT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611560" y="1"/>
            <a:ext cx="8532300" cy="555600"/>
          </a:xfrm>
          <a:prstGeom prst="rect">
            <a:avLst/>
          </a:prstGeom>
          <a:solidFill>
            <a:srgbClr val="06060A">
              <a:alpha val="93850"/>
            </a:srgbClr>
          </a:solidFill>
          <a:ln>
            <a:noFill/>
          </a:ln>
          <a:effectLst>
            <a:outerShdw blurRad="76200" rotWithShape="0" algn="tl" dir="5400000" dist="25400">
              <a:srgbClr val="000000">
                <a:alpha val="4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Bitter"/>
              <a:buNone/>
              <a:defRPr b="1" i="0" sz="2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b="0" i="0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628650" y="654501"/>
            <a:ext cx="78867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97C4EE"/>
              </a:buClr>
              <a:buSzPts val="1680"/>
              <a:buFont typeface="Noto Sans Symbols"/>
              <a:buChar char="○"/>
              <a:defRPr b="0" i="0" sz="21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E599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Titre - Image informel">
  <p:cSld name="CUSTOM_8_1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4338059"/>
            <a:ext cx="9144003" cy="12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veat"/>
              <a:buNone/>
              <a:defRPr b="0" sz="5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Section - Formel" type="secHead">
  <p:cSld name="SECTION_HEADER">
    <p:bg>
      <p:bgPr>
        <a:solidFill>
          <a:srgbClr val="430099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Section - Formel">
  <p:cSld name="SECTION_HEADER_1">
    <p:bg>
      <p:bgPr>
        <a:solidFill>
          <a:srgbClr val="FFF02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4800"/>
              <a:buFont typeface="Lato"/>
              <a:buNone/>
              <a:defRPr b="1" sz="4800">
                <a:solidFill>
                  <a:srgbClr val="4300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9"/>
              </a:buClr>
              <a:buSzPts val="6800"/>
              <a:buNone/>
              <a:defRPr sz="6800">
                <a:solidFill>
                  <a:srgbClr val="430099"/>
                </a:solidFill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Contenu sans-bandeau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380" y="4769306"/>
            <a:ext cx="739072" cy="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12180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ー"/>
              <a:defRPr sz="15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■"/>
              <a:defRPr sz="1100">
                <a:solidFill>
                  <a:srgbClr val="66666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●"/>
              <a:defRPr sz="900">
                <a:solidFill>
                  <a:srgbClr val="666666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○"/>
              <a:defRPr sz="900">
                <a:solidFill>
                  <a:srgbClr val="666666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Char char="■"/>
              <a:defRPr sz="9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None/>
              <a:defRPr b="0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7" name="Google Shape;47;p10"/>
          <p:cNvSpPr/>
          <p:nvPr/>
        </p:nvSpPr>
        <p:spPr>
          <a:xfrm rot="5400000">
            <a:off x="115300" y="502925"/>
            <a:ext cx="5721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354332" y="293337"/>
            <a:ext cx="94025" cy="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2800"/>
              <a:buFont typeface="Nunito"/>
              <a:buNone/>
              <a:defRPr b="1" sz="2800">
                <a:solidFill>
                  <a:srgbClr val="EE0B6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E0B6F"/>
              </a:buClr>
              <a:buSzPts val="3000"/>
              <a:buFont typeface="Alfa Slab One"/>
              <a:buNone/>
              <a:defRPr sz="3000">
                <a:solidFill>
                  <a:srgbClr val="EE0B6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ー"/>
              <a:defRPr sz="15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  <a:defRPr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○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○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  <a:defRPr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9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gitignore.io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gitignore.io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gitignore.io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 rotWithShape="1">
          <a:blip r:embed="rId3">
            <a:alphaModFix amt="40000"/>
          </a:blip>
          <a:srcRect b="18126" l="0" r="0" t="0"/>
          <a:stretch/>
        </p:blipFill>
        <p:spPr>
          <a:xfrm>
            <a:off x="0" y="0"/>
            <a:ext cx="9144002" cy="56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/>
          <p:nvPr>
            <p:ph type="ctrTitle"/>
          </p:nvPr>
        </p:nvSpPr>
        <p:spPr>
          <a:xfrm>
            <a:off x="311700" y="9007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</a:rPr>
              <a:t>Git &amp; CI/CD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6" name="Google Shape;36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475" y="245925"/>
            <a:ext cx="1785862" cy="41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6"/>
          <p:cNvSpPr txBox="1"/>
          <p:nvPr>
            <p:ph idx="1" type="subTitle"/>
          </p:nvPr>
        </p:nvSpPr>
        <p:spPr>
          <a:xfrm>
            <a:off x="311700" y="2724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</a:rPr>
              <a:t>CPE -2021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8" name="Google Shape;368;p56"/>
          <p:cNvPicPr preferRelativeResize="0"/>
          <p:nvPr/>
        </p:nvPicPr>
        <p:blipFill rotWithShape="1">
          <a:blip r:embed="rId5">
            <a:alphaModFix/>
          </a:blip>
          <a:srcRect b="0" l="69" r="69" t="0"/>
          <a:stretch/>
        </p:blipFill>
        <p:spPr>
          <a:xfrm>
            <a:off x="0" y="4338059"/>
            <a:ext cx="9144003" cy="127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7025" y="3759691"/>
            <a:ext cx="1592050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</a:t>
            </a:r>
            <a:r>
              <a:rPr lang="fr-FR"/>
              <a:t> git?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5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458" name="Google Shape;458;p6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59" name="Google Shape;459;p65"/>
          <p:cNvSpPr txBox="1"/>
          <p:nvPr/>
        </p:nvSpPr>
        <p:spPr>
          <a:xfrm>
            <a:off x="295600" y="962975"/>
            <a:ext cx="65382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Avant les gestionnaires de version </a:t>
            </a:r>
            <a:r>
              <a:rPr lang="fr-FR" sz="1600">
                <a:latin typeface="Lato"/>
                <a:ea typeface="Lato"/>
                <a:cs typeface="Lato"/>
                <a:sym typeface="Lato"/>
              </a:rPr>
              <a:t>…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Avec Git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Collaborative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Versionnage de projet avec des commits immutables. (historique de commits avec la date et l’utilisateur qui a fait les changements)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ー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Résolution de conflits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65"/>
          <p:cNvSpPr txBox="1"/>
          <p:nvPr/>
        </p:nvSpPr>
        <p:spPr>
          <a:xfrm>
            <a:off x="295600" y="1824838"/>
            <a:ext cx="28857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(╯ಠ_ಠ)╯彡┻━┻</a:t>
            </a:r>
            <a:r>
              <a:rPr lang="fr-FR" sz="3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Basic notions</a:t>
            </a:r>
            <a:endParaRPr sz="2600"/>
          </a:p>
        </p:txBody>
      </p:sp>
      <p:pic>
        <p:nvPicPr>
          <p:cNvPr id="466" name="Google Shape;466;p6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</a:t>
            </a:r>
            <a:r>
              <a:rPr lang="fr-FR"/>
              <a:t> git?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473" name="Google Shape;473;p6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74" name="Google Shape;474;p67"/>
          <p:cNvSpPr txBox="1"/>
          <p:nvPr/>
        </p:nvSpPr>
        <p:spPr>
          <a:xfrm>
            <a:off x="295600" y="1039175"/>
            <a:ext cx="65382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A working directory avec la  version actuelle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Commit = unit of change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Snapshots pas des diffs !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.git folder contient toutes les  git métadonnées: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■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Snapshots (blob, tree...)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■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Commits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■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...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</a:t>
            </a:r>
            <a:r>
              <a:rPr lang="fr-FR"/>
              <a:t> git?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481" name="Google Shape;481;p6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82" name="Google Shape;482;p68"/>
          <p:cNvSpPr/>
          <p:nvPr/>
        </p:nvSpPr>
        <p:spPr>
          <a:xfrm>
            <a:off x="4781628" y="1858400"/>
            <a:ext cx="2101200" cy="624000"/>
          </a:xfrm>
          <a:prstGeom prst="roundRect">
            <a:avLst>
              <a:gd fmla="val 5795" name="adj"/>
            </a:avLst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0" rotWithShape="0" algn="bl" dir="5400000" dist="952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3F3F3"/>
                </a:solidFill>
                <a:latin typeface="Bitter"/>
                <a:ea typeface="Bitter"/>
                <a:cs typeface="Bitter"/>
                <a:sym typeface="Bitter"/>
              </a:rPr>
              <a:t>Working Directory</a:t>
            </a:r>
            <a:endParaRPr b="1">
              <a:solidFill>
                <a:srgbClr val="F3F3F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3" name="Google Shape;483;p68"/>
          <p:cNvSpPr/>
          <p:nvPr/>
        </p:nvSpPr>
        <p:spPr>
          <a:xfrm>
            <a:off x="4781628" y="2852942"/>
            <a:ext cx="2101200" cy="624000"/>
          </a:xfrm>
          <a:prstGeom prst="roundRect">
            <a:avLst>
              <a:gd fmla="val 5795" name="adj"/>
            </a:avLst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0" rotWithShape="0" algn="bl" dir="5400000" dist="952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Staging Area</a:t>
            </a:r>
            <a:endParaRPr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4" name="Google Shape;484;p68"/>
          <p:cNvSpPr/>
          <p:nvPr/>
        </p:nvSpPr>
        <p:spPr>
          <a:xfrm>
            <a:off x="4781628" y="3847483"/>
            <a:ext cx="2101200" cy="624000"/>
          </a:xfrm>
          <a:prstGeom prst="roundRect">
            <a:avLst>
              <a:gd fmla="val 5795" name="adj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0" rotWithShape="0" algn="bl" dir="5400000" dist="952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666666"/>
                </a:solidFill>
                <a:latin typeface="Bitter"/>
                <a:ea typeface="Bitter"/>
                <a:cs typeface="Bitter"/>
                <a:sym typeface="Bitter"/>
              </a:rPr>
              <a:t>Clean Directory</a:t>
            </a:r>
            <a:endParaRPr b="1">
              <a:solidFill>
                <a:srgbClr val="66666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5" name="Google Shape;485;p68"/>
          <p:cNvSpPr txBox="1"/>
          <p:nvPr/>
        </p:nvSpPr>
        <p:spPr>
          <a:xfrm>
            <a:off x="2996038" y="2429700"/>
            <a:ext cx="11712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>
                <a:latin typeface="Roboto Mono"/>
                <a:ea typeface="Roboto Mono"/>
                <a:cs typeface="Roboto Mono"/>
                <a:sym typeface="Roboto Mono"/>
              </a:rPr>
              <a:t>git add</a:t>
            </a:r>
            <a:endParaRPr b="1"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6" name="Google Shape;486;p68"/>
          <p:cNvSpPr txBox="1"/>
          <p:nvPr/>
        </p:nvSpPr>
        <p:spPr>
          <a:xfrm>
            <a:off x="7580452" y="3501375"/>
            <a:ext cx="13539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>
                <a:latin typeface="Roboto Mono"/>
                <a:ea typeface="Roboto Mono"/>
                <a:cs typeface="Roboto Mono"/>
                <a:sym typeface="Roboto Mono"/>
              </a:rPr>
              <a:t>git commit</a:t>
            </a:r>
            <a:endParaRPr b="1"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7" name="Google Shape;487;p68"/>
          <p:cNvCxnSpPr>
            <a:stCxn id="482" idx="1"/>
            <a:endCxn id="485" idx="0"/>
          </p:cNvCxnSpPr>
          <p:nvPr/>
        </p:nvCxnSpPr>
        <p:spPr>
          <a:xfrm flipH="1">
            <a:off x="3581628" y="2170400"/>
            <a:ext cx="1200000" cy="259200"/>
          </a:xfrm>
          <a:prstGeom prst="curvedConnector2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68"/>
          <p:cNvCxnSpPr>
            <a:stCxn id="485" idx="2"/>
            <a:endCxn id="483" idx="1"/>
          </p:cNvCxnSpPr>
          <p:nvPr/>
        </p:nvCxnSpPr>
        <p:spPr>
          <a:xfrm flipH="1" rot="-5400000">
            <a:off x="4025938" y="2409300"/>
            <a:ext cx="311400" cy="1200000"/>
          </a:xfrm>
          <a:prstGeom prst="curvedConnector2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68"/>
          <p:cNvCxnSpPr>
            <a:stCxn id="483" idx="3"/>
            <a:endCxn id="486" idx="0"/>
          </p:cNvCxnSpPr>
          <p:nvPr/>
        </p:nvCxnSpPr>
        <p:spPr>
          <a:xfrm>
            <a:off x="6882828" y="3164942"/>
            <a:ext cx="1374600" cy="336300"/>
          </a:xfrm>
          <a:prstGeom prst="curvedConnector2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68"/>
          <p:cNvCxnSpPr>
            <a:stCxn id="486" idx="2"/>
            <a:endCxn id="484" idx="3"/>
          </p:cNvCxnSpPr>
          <p:nvPr/>
        </p:nvCxnSpPr>
        <p:spPr>
          <a:xfrm rot="5400000">
            <a:off x="7452952" y="3355125"/>
            <a:ext cx="234300" cy="1374600"/>
          </a:xfrm>
          <a:prstGeom prst="curvedConnector2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68"/>
          <p:cNvSpPr/>
          <p:nvPr/>
        </p:nvSpPr>
        <p:spPr>
          <a:xfrm>
            <a:off x="4781628" y="895008"/>
            <a:ext cx="2101200" cy="624000"/>
          </a:xfrm>
          <a:prstGeom prst="roundRect">
            <a:avLst>
              <a:gd fmla="val 5795" name="adj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0" rotWithShape="0" algn="bl" dir="5400000" dist="952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666666"/>
                </a:solidFill>
                <a:latin typeface="Bitter"/>
                <a:ea typeface="Bitter"/>
                <a:cs typeface="Bitter"/>
                <a:sym typeface="Bitter"/>
              </a:rPr>
              <a:t>Clean Directory</a:t>
            </a:r>
            <a:endParaRPr b="1">
              <a:solidFill>
                <a:srgbClr val="66666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92" name="Google Shape;492;p68"/>
          <p:cNvSpPr txBox="1"/>
          <p:nvPr/>
        </p:nvSpPr>
        <p:spPr>
          <a:xfrm>
            <a:off x="7136100" y="1519000"/>
            <a:ext cx="20394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>
                <a:latin typeface="Roboto Mono"/>
                <a:ea typeface="Roboto Mono"/>
                <a:cs typeface="Roboto Mono"/>
                <a:sym typeface="Roboto Mono"/>
              </a:rPr>
              <a:t>code modification</a:t>
            </a:r>
            <a:endParaRPr b="1"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93" name="Google Shape;493;p68"/>
          <p:cNvCxnSpPr>
            <a:stCxn id="491" idx="3"/>
            <a:endCxn id="492" idx="0"/>
          </p:cNvCxnSpPr>
          <p:nvPr/>
        </p:nvCxnSpPr>
        <p:spPr>
          <a:xfrm>
            <a:off x="6882828" y="1207008"/>
            <a:ext cx="1272900" cy="312000"/>
          </a:xfrm>
          <a:prstGeom prst="curvedConnector2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68"/>
          <p:cNvCxnSpPr>
            <a:stCxn id="492" idx="2"/>
            <a:endCxn id="482" idx="3"/>
          </p:cNvCxnSpPr>
          <p:nvPr/>
        </p:nvCxnSpPr>
        <p:spPr>
          <a:xfrm rot="5400000">
            <a:off x="7405650" y="1420150"/>
            <a:ext cx="227400" cy="1272900"/>
          </a:xfrm>
          <a:prstGeom prst="curvedConnector2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68"/>
          <p:cNvSpPr txBox="1"/>
          <p:nvPr/>
        </p:nvSpPr>
        <p:spPr>
          <a:xfrm>
            <a:off x="-115475" y="1376325"/>
            <a:ext cx="3375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753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Aucun changement depuis le dernier commit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Commit = unité de changement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Quelques changements mais git ne s’en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préoccupe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pas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Toujours q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uelques changements mais git s’en préoccupe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Changements sauvegardés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9"/>
          <p:cNvSpPr txBox="1"/>
          <p:nvPr>
            <p:ph type="title"/>
          </p:nvPr>
        </p:nvSpPr>
        <p:spPr>
          <a:xfrm>
            <a:off x="265500" y="1909000"/>
            <a:ext cx="5908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Inspect git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24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Keep an eye open. And the good one</a:t>
            </a:r>
            <a:r>
              <a:rPr b="0" lang="fr-FR" sz="1800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rPr>
              <a:t>!</a:t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Inspection command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507" name="Google Shape;507;p7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08" name="Google Shape;508;p70"/>
          <p:cNvSpPr txBox="1"/>
          <p:nvPr/>
        </p:nvSpPr>
        <p:spPr>
          <a:xfrm>
            <a:off x="250675" y="969225"/>
            <a:ext cx="8306100" cy="3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Working directory changes details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rgbClr val="B90053"/>
              </a:buClr>
              <a:buSzPts val="1600"/>
              <a:buFont typeface="Lato"/>
              <a:buChar char="■"/>
            </a:pPr>
            <a:r>
              <a:rPr lang="fr-FR" sz="1600">
                <a:solidFill>
                  <a:srgbClr val="B90053"/>
                </a:solidFill>
                <a:latin typeface="Lato"/>
                <a:ea typeface="Lato"/>
                <a:cs typeface="Lato"/>
                <a:sym typeface="Lato"/>
              </a:rPr>
              <a:t>git diff</a:t>
            </a:r>
            <a:endParaRPr sz="1600">
              <a:solidFill>
                <a:srgbClr val="B900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Staging area informations: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"/>
              <a:buChar char="■"/>
            </a:pPr>
            <a:r>
              <a:rPr lang="fr-FR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git status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Commit history: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"/>
              <a:buChar char="■"/>
            </a:pPr>
            <a:r>
              <a:rPr lang="fr-FR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git log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"/>
              <a:buChar char="■"/>
            </a:pPr>
            <a:r>
              <a:rPr lang="fr-FR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git log --graph --decorate --pretty=oneline --abbrev-commit --all</a:t>
            </a:r>
            <a:endParaRPr sz="2100">
              <a:solidFill>
                <a:schemeClr val="lt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Useful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515" name="Google Shape;515;p7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16" name="Google Shape;516;p71"/>
          <p:cNvSpPr txBox="1"/>
          <p:nvPr/>
        </p:nvSpPr>
        <p:spPr>
          <a:xfrm>
            <a:off x="546800" y="1035500"/>
            <a:ext cx="36099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Textual interface for git: TIG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71"/>
          <p:cNvSpPr txBox="1"/>
          <p:nvPr/>
        </p:nvSpPr>
        <p:spPr>
          <a:xfrm>
            <a:off x="4727975" y="1035500"/>
            <a:ext cx="38829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latin typeface="Bitter"/>
                <a:ea typeface="Bitter"/>
                <a:cs typeface="Bitter"/>
                <a:sym typeface="Bitter"/>
              </a:rPr>
              <a:t>Graphical Interface for GIT:</a:t>
            </a:r>
            <a:endParaRPr sz="18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latin typeface="Bitter"/>
                <a:ea typeface="Bitter"/>
                <a:cs typeface="Bitter"/>
                <a:sym typeface="Bitter"/>
              </a:rPr>
              <a:t>GitKraken, gitk, gitg...</a:t>
            </a:r>
            <a:endParaRPr sz="18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18" name="Google Shape;518;p71"/>
          <p:cNvPicPr preferRelativeResize="0"/>
          <p:nvPr/>
        </p:nvPicPr>
        <p:blipFill rotWithShape="1">
          <a:blip r:embed="rId3">
            <a:alphaModFix/>
          </a:blip>
          <a:srcRect b="31749" l="0" r="46420" t="0"/>
          <a:stretch/>
        </p:blipFill>
        <p:spPr>
          <a:xfrm>
            <a:off x="546800" y="2210029"/>
            <a:ext cx="3609902" cy="2559670"/>
          </a:xfrm>
          <a:prstGeom prst="rect">
            <a:avLst/>
          </a:prstGeom>
          <a:noFill/>
          <a:ln>
            <a:noFill/>
          </a:ln>
          <a:effectLst>
            <a:outerShdw blurRad="1143000" rotWithShape="0" algn="bl" dir="5400000" dist="9525">
              <a:srgbClr val="FFFFFF">
                <a:alpha val="50000"/>
              </a:srgbClr>
            </a:outerShdw>
          </a:effectLst>
        </p:spPr>
      </p:pic>
      <p:pic>
        <p:nvPicPr>
          <p:cNvPr id="519" name="Google Shape;519;p71"/>
          <p:cNvPicPr preferRelativeResize="0"/>
          <p:nvPr/>
        </p:nvPicPr>
        <p:blipFill rotWithShape="1">
          <a:blip r:embed="rId4">
            <a:alphaModFix/>
          </a:blip>
          <a:srcRect b="17293" l="0" r="31262" t="0"/>
          <a:stretch/>
        </p:blipFill>
        <p:spPr>
          <a:xfrm>
            <a:off x="4728025" y="2210025"/>
            <a:ext cx="3882917" cy="2559674"/>
          </a:xfrm>
          <a:prstGeom prst="rect">
            <a:avLst/>
          </a:prstGeom>
          <a:noFill/>
          <a:ln>
            <a:noFill/>
          </a:ln>
          <a:effectLst>
            <a:outerShdw blurRad="1143000" rotWithShape="0" algn="bl" dir="5400000" dist="9525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2"/>
          <p:cNvSpPr txBox="1"/>
          <p:nvPr>
            <p:ph type="title"/>
          </p:nvPr>
        </p:nvSpPr>
        <p:spPr>
          <a:xfrm>
            <a:off x="265500" y="1909000"/>
            <a:ext cx="5908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Premières étapes</a:t>
            </a:r>
            <a:endParaRPr sz="3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25" name="Google Shape;525;p72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étapes </a:t>
            </a:r>
            <a:r>
              <a:rPr lang="fr-FR"/>
              <a:t>: S’authentifier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533" name="Google Shape;533;p7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34" name="Google Shape;534;p73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3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6" name="Google Shape;536;p73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37" name="Google Shape;537;p73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73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539" name="Google Shape;539;p73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73"/>
          <p:cNvSpPr txBox="1"/>
          <p:nvPr/>
        </p:nvSpPr>
        <p:spPr>
          <a:xfrm>
            <a:off x="4885425" y="4111300"/>
            <a:ext cx="68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 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654600" y="1439533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config --global user.name jdoe</a:t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config --global user.email jdoe@takima.fr</a:t>
            </a:r>
            <a:endParaRPr sz="1500">
              <a:solidFill>
                <a:srgbClr val="97C4E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4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étapes : Initialiser 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4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549" name="Google Shape;549;p7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50" name="Google Shape;550;p74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4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.git/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└── README.md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2" name="Google Shape;552;p74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53" name="Google Shape;553;p74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74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555" name="Google Shape;555;p74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74"/>
          <p:cNvSpPr txBox="1"/>
          <p:nvPr/>
        </p:nvSpPr>
        <p:spPr>
          <a:xfrm>
            <a:off x="4885425" y="4111300"/>
            <a:ext cx="68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 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57" name="Google Shape;557;p74"/>
          <p:cNvSpPr txBox="1"/>
          <p:nvPr/>
        </p:nvSpPr>
        <p:spPr>
          <a:xfrm>
            <a:off x="654600" y="1439533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cd my-project</a:t>
            </a:r>
            <a:b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init</a:t>
            </a:r>
            <a:b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touch README.md</a:t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373" y="107905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5" name="Google Shape;375;p57"/>
          <p:cNvPicPr preferRelativeResize="0"/>
          <p:nvPr/>
        </p:nvPicPr>
        <p:blipFill rotWithShape="1">
          <a:blip r:embed="rId4">
            <a:alphaModFix/>
          </a:blip>
          <a:srcRect b="90319" l="150540" r="-150540" t="-90320"/>
          <a:stretch/>
        </p:blipFill>
        <p:spPr>
          <a:xfrm>
            <a:off x="6423375" y="1079050"/>
            <a:ext cx="2160000" cy="2160000"/>
          </a:xfrm>
          <a:prstGeom prst="ellipse">
            <a:avLst/>
          </a:prstGeom>
          <a:noFill/>
          <a:ln cap="flat" cmpd="sng" w="38100">
            <a:solidFill>
              <a:srgbClr val="CB256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57"/>
          <p:cNvSpPr txBox="1"/>
          <p:nvPr/>
        </p:nvSpPr>
        <p:spPr>
          <a:xfrm>
            <a:off x="5978925" y="3334400"/>
            <a:ext cx="3048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Loic Ortola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lortola@takima.fr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77" name="Google Shape;37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25" y="1036050"/>
            <a:ext cx="2160000" cy="2160000"/>
          </a:xfrm>
          <a:prstGeom prst="ellipse">
            <a:avLst/>
          </a:prstGeom>
          <a:noFill/>
          <a:ln cap="flat" cmpd="sng" w="38100">
            <a:solidFill>
              <a:srgbClr val="CB256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000" y="1036050"/>
            <a:ext cx="2160000" cy="2160000"/>
          </a:xfrm>
          <a:prstGeom prst="ellipse">
            <a:avLst/>
          </a:prstGeom>
          <a:noFill/>
          <a:ln cap="flat" cmpd="sng" w="38100">
            <a:solidFill>
              <a:srgbClr val="CB256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57"/>
          <p:cNvSpPr txBox="1"/>
          <p:nvPr/>
        </p:nvSpPr>
        <p:spPr>
          <a:xfrm>
            <a:off x="174075" y="3291400"/>
            <a:ext cx="3048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Alexandre Nunesse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anunesse@takima.fr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0" name="Google Shape;380;p57"/>
          <p:cNvSpPr txBox="1"/>
          <p:nvPr/>
        </p:nvSpPr>
        <p:spPr>
          <a:xfrm>
            <a:off x="3047550" y="3269375"/>
            <a:ext cx="3048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Benjamin Legros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blegros@takima.fr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5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étapes </a:t>
            </a:r>
            <a:r>
              <a:rPr lang="fr-FR"/>
              <a:t>: Ajouter le</a:t>
            </a:r>
            <a:r>
              <a:rPr lang="fr-FR"/>
              <a:t> README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5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565" name="Google Shape;565;p7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66" name="Google Shape;566;p75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5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.git/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└── README.md ++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8" name="Google Shape;568;p75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69" name="Google Shape;569;p75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75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571" name="Google Shape;571;p75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4885425" y="4111300"/>
            <a:ext cx="68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 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73" name="Google Shape;573;p75"/>
          <p:cNvSpPr txBox="1"/>
          <p:nvPr/>
        </p:nvSpPr>
        <p:spPr>
          <a:xfrm>
            <a:off x="654600" y="135082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# Edit README.md</a:t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add README.md</a:t>
            </a:r>
            <a:endParaRPr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6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étapes:</a:t>
            </a:r>
            <a:r>
              <a:rPr lang="fr-FR"/>
              <a:t> </a:t>
            </a:r>
            <a:r>
              <a:rPr lang="fr-FR"/>
              <a:t>Commit README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581" name="Google Shape;581;p7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82" name="Google Shape;582;p76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6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.git/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└── README.md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4" name="Google Shape;584;p76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76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586" name="Google Shape;586;p76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76"/>
          <p:cNvSpPr txBox="1"/>
          <p:nvPr/>
        </p:nvSpPr>
        <p:spPr>
          <a:xfrm>
            <a:off x="4885425" y="4111300"/>
            <a:ext cx="68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fr-FR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https://www.gitignore.io/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 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88" name="Google Shape;588;p76"/>
          <p:cNvSpPr/>
          <p:nvPr/>
        </p:nvSpPr>
        <p:spPr>
          <a:xfrm>
            <a:off x="4799300" y="1439400"/>
            <a:ext cx="3555000" cy="166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commit 170bbfdbf6215fd31dd0e9df1059e79393e7438d</a:t>
            </a:r>
            <a:r>
              <a:rPr lang="fr-FR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fr-FR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HEAD -&gt;</a:t>
            </a:r>
            <a:r>
              <a:rPr lang="fr-FR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master</a:t>
            </a:r>
            <a:r>
              <a:rPr lang="fr-FR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Author: John Doe &lt;jdoe@takima.fr&gt;</a:t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Date:   Thu Jan 30 12:29:15 2020 +0100</a:t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  Initial commit</a:t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9" name="Google Shape;589;p76"/>
          <p:cNvSpPr txBox="1"/>
          <p:nvPr/>
        </p:nvSpPr>
        <p:spPr>
          <a:xfrm>
            <a:off x="47993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log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76"/>
          <p:cNvSpPr/>
          <p:nvPr/>
        </p:nvSpPr>
        <p:spPr>
          <a:xfrm>
            <a:off x="4836225" y="3629200"/>
            <a:ext cx="3469800" cy="121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170bbfd (</a:t>
            </a:r>
            <a:r>
              <a:rPr lang="fr-FR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HEAD -&gt;</a:t>
            </a: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master</a:t>
            </a: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fr-FR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Initial commit</a:t>
            </a: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1" name="Google Shape;591;p76"/>
          <p:cNvSpPr txBox="1"/>
          <p:nvPr/>
        </p:nvSpPr>
        <p:spPr>
          <a:xfrm>
            <a:off x="4836225" y="3216200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tree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76"/>
          <p:cNvSpPr txBox="1"/>
          <p:nvPr/>
        </p:nvSpPr>
        <p:spPr>
          <a:xfrm>
            <a:off x="654600" y="159192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commit -m “Initial commit”</a:t>
            </a:r>
            <a:endParaRPr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7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étapes</a:t>
            </a:r>
            <a:r>
              <a:rPr lang="fr-FR"/>
              <a:t>: </a:t>
            </a:r>
            <a:r>
              <a:rPr lang="fr-FR"/>
              <a:t>Ignore des fichiers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600" name="Google Shape;600;p7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01" name="Google Shape;601;p77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7"/>
          <p:cNvSpPr txBox="1"/>
          <p:nvPr/>
        </p:nvSpPr>
        <p:spPr>
          <a:xfrm>
            <a:off x="654600" y="165857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# Add and edit a .gitignore file and hello class: src/Hello.java</a:t>
            </a:r>
            <a:b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77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.git/</a:t>
            </a:r>
            <a:endParaRPr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.gitignore</a:t>
            </a:r>
            <a:br>
              <a:rPr lang="fr-FR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src/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4" name="Google Shape;604;p77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.idea/</a:t>
            </a:r>
            <a:b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*.svn</a:t>
            </a:r>
            <a:b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.DS_Store</a:t>
            </a:r>
            <a:b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.project</a:t>
            </a:r>
            <a:b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.settings</a:t>
            </a:r>
            <a:b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.classpath</a:t>
            </a:r>
            <a:b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Thumbs.db</a:t>
            </a:r>
            <a:b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bin</a:t>
            </a:r>
            <a:b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b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*~</a:t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05" name="Google Shape;605;p77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77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607" name="Google Shape;607;p77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77"/>
          <p:cNvSpPr txBox="1"/>
          <p:nvPr/>
        </p:nvSpPr>
        <p:spPr>
          <a:xfrm>
            <a:off x="4799300" y="1051313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.gitignore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77"/>
          <p:cNvSpPr txBox="1"/>
          <p:nvPr/>
        </p:nvSpPr>
        <p:spPr>
          <a:xfrm>
            <a:off x="4885425" y="4111300"/>
            <a:ext cx="68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fr-FR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https://www.gitignore.io/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 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étapes</a:t>
            </a:r>
            <a:r>
              <a:rPr lang="fr-FR"/>
              <a:t>: Trouver de la documentation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617" name="Google Shape;617;p7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18" name="Google Shape;618;p78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654600" y="173477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  <a:t>git add --help</a:t>
            </a:r>
            <a:endParaRPr sz="1200"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97C4EE"/>
                </a:solidFill>
                <a:latin typeface="Roboto Mono"/>
                <a:ea typeface="Roboto Mono"/>
                <a:cs typeface="Roboto Mono"/>
                <a:sym typeface="Roboto Mono"/>
              </a:rPr>
              <a:t>⯈ </a:t>
            </a:r>
            <a:r>
              <a:rPr lang="fr-FR" sz="1200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  <a:t>git add -A</a:t>
            </a:r>
            <a:endParaRPr sz="1200"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78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.git/</a:t>
            </a:r>
            <a:endParaRPr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.gitignore ++</a:t>
            </a:r>
            <a:br>
              <a:rPr lang="fr-FR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src/Hello.java ++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1" name="Google Shape;621;p78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-"/>
            </a:pPr>
            <a:r>
              <a:rPr b="1"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Description</a:t>
            </a:r>
            <a:endParaRPr b="1"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“This command updates the index using the current content found in the working tree ...“</a:t>
            </a:r>
            <a:endParaRPr i="1" sz="8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50"/>
              <a:buFont typeface="Roboto Mono"/>
              <a:buChar char="-"/>
            </a:pPr>
            <a:r>
              <a:rPr b="1"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Options</a:t>
            </a:r>
            <a:endParaRPr b="1"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“-f, --force</a:t>
            </a:r>
            <a:endParaRPr i="1" sz="8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Allow adding otherwise ignored files.</a:t>
            </a:r>
            <a:endParaRPr i="1" sz="8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-i, --interactive</a:t>
            </a:r>
            <a:endParaRPr i="1" sz="8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     	Add modified contents in the working tree interactively to the index...”</a:t>
            </a:r>
            <a:endParaRPr i="1" sz="8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50"/>
              <a:buFont typeface="Roboto Mono"/>
              <a:buChar char="-"/>
            </a:pPr>
            <a:r>
              <a:rPr b="1"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Configuration</a:t>
            </a:r>
            <a:endParaRPr b="1"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“The optional configuration variable core.excludesFile indicates a path to a file containing patterns”</a:t>
            </a:r>
            <a:endParaRPr sz="8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50"/>
              <a:buFont typeface="Roboto Mono"/>
              <a:buChar char="-"/>
            </a:pPr>
            <a:r>
              <a:rPr b="1"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b="1"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“$ git add Documentation/\*.txt “</a:t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22" name="Google Shape;622;p78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624" name="Google Shape;624;p78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78"/>
          <p:cNvSpPr txBox="1"/>
          <p:nvPr/>
        </p:nvSpPr>
        <p:spPr>
          <a:xfrm>
            <a:off x="4799300" y="1051313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.gitignore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étapes</a:t>
            </a:r>
            <a:r>
              <a:rPr lang="fr-FR"/>
              <a:t>: Commit .gitignore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633" name="Google Shape;633;p7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34" name="Google Shape;634;p79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9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.git/</a:t>
            </a:r>
            <a:endParaRPr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.gitignore ++</a:t>
            </a:r>
            <a:b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src/Hello.java ++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6" name="Google Shape;636;p79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79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638" name="Google Shape;638;p79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79"/>
          <p:cNvSpPr txBox="1"/>
          <p:nvPr/>
        </p:nvSpPr>
        <p:spPr>
          <a:xfrm>
            <a:off x="4885425" y="4111300"/>
            <a:ext cx="68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fr-FR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https://www.gitignore.io/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 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40" name="Google Shape;640;p79"/>
          <p:cNvSpPr/>
          <p:nvPr/>
        </p:nvSpPr>
        <p:spPr>
          <a:xfrm>
            <a:off x="4799300" y="1439400"/>
            <a:ext cx="3555000" cy="166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1" name="Google Shape;641;p79"/>
          <p:cNvSpPr txBox="1"/>
          <p:nvPr/>
        </p:nvSpPr>
        <p:spPr>
          <a:xfrm>
            <a:off x="47993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log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79"/>
          <p:cNvSpPr/>
          <p:nvPr/>
        </p:nvSpPr>
        <p:spPr>
          <a:xfrm>
            <a:off x="4836225" y="3629200"/>
            <a:ext cx="3469800" cy="121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2d1d505 (</a:t>
            </a:r>
            <a:r>
              <a:rPr lang="fr-FR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HEAD -&gt;</a:t>
            </a:r>
            <a:r>
              <a:rPr lang="fr-FR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master</a:t>
            </a: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1"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Add gitignore...</a:t>
            </a:r>
            <a:endParaRPr b="1"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170bbfd</a:t>
            </a:r>
            <a:r>
              <a:rPr b="1"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Initial commit</a:t>
            </a:r>
            <a:endParaRPr b="1"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79"/>
          <p:cNvSpPr txBox="1"/>
          <p:nvPr/>
        </p:nvSpPr>
        <p:spPr>
          <a:xfrm>
            <a:off x="4836225" y="3216200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tree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79"/>
          <p:cNvSpPr txBox="1"/>
          <p:nvPr/>
        </p:nvSpPr>
        <p:spPr>
          <a:xfrm>
            <a:off x="654600" y="166812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commit -m “Add gitignore and Hello class”</a:t>
            </a:r>
            <a:endParaRPr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0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8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étapes</a:t>
            </a:r>
            <a:r>
              <a:rPr lang="fr-FR"/>
              <a:t>:</a:t>
            </a:r>
            <a:r>
              <a:rPr lang="fr-FR"/>
              <a:t> Git difference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8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652" name="Google Shape;652;p8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3" name="Google Shape;653;p80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80"/>
          <p:cNvSpPr txBox="1"/>
          <p:nvPr/>
        </p:nvSpPr>
        <p:spPr>
          <a:xfrm>
            <a:off x="654600" y="165857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# Implement hello world class: src/Hello.java</a:t>
            </a:r>
            <a:b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diff</a:t>
            </a:r>
            <a:b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80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.git/</a:t>
            </a:r>
            <a:endParaRPr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.gitignore</a:t>
            </a:r>
            <a:br>
              <a:rPr lang="fr-FR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</a:t>
            </a:r>
            <a:endParaRPr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└── Hello.java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6" name="Google Shape;656;p80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diff --git a/src/Hello.java b/src/Hello.java</a:t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index 9b4320d..30f1f79 100644</a:t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--- a/src/Hello.java</a:t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+++ b/src/Hello.java</a:t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A2C4C9"/>
                </a:solidFill>
                <a:latin typeface="Roboto Mono"/>
                <a:ea typeface="Roboto Mono"/>
                <a:cs typeface="Roboto Mono"/>
                <a:sym typeface="Roboto Mono"/>
              </a:rPr>
              <a:t>@@ -1,3 +1,5 @@</a:t>
            </a:r>
            <a:endParaRPr sz="1150">
              <a:solidFill>
                <a:srgbClr val="A2C4C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public class Main {</a:t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endParaRPr sz="115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+    public static void main(String... args) {</a:t>
            </a:r>
            <a:endParaRPr sz="115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+        System.out.println("Hello World !");</a:t>
            </a:r>
            <a:endParaRPr sz="115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+    }</a:t>
            </a:r>
            <a:endParaRPr sz="115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7" name="Google Shape;657;p80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80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659" name="Google Shape;659;p80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80"/>
          <p:cNvSpPr txBox="1"/>
          <p:nvPr/>
        </p:nvSpPr>
        <p:spPr>
          <a:xfrm>
            <a:off x="4799300" y="1051313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diff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80"/>
          <p:cNvSpPr txBox="1"/>
          <p:nvPr/>
        </p:nvSpPr>
        <p:spPr>
          <a:xfrm>
            <a:off x="4885425" y="4111300"/>
            <a:ext cx="68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 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1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8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étapes</a:t>
            </a:r>
            <a:r>
              <a:rPr lang="fr-FR"/>
              <a:t>: Add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8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669" name="Google Shape;669;p8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70" name="Google Shape;670;p81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1"/>
          <p:cNvSpPr txBox="1"/>
          <p:nvPr/>
        </p:nvSpPr>
        <p:spPr>
          <a:xfrm>
            <a:off x="654600" y="165857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 git commit -am “Add hello world”</a:t>
            </a:r>
            <a:b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81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.git/</a:t>
            </a:r>
            <a:endParaRPr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├── .gitignore</a:t>
            </a:r>
            <a:b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</a:t>
            </a:r>
            <a:endParaRPr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└── Hello.java</a:t>
            </a:r>
            <a:endParaRPr>
              <a:solidFill>
                <a:srgbClr val="99999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3" name="Google Shape;673;p81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603117b (</a:t>
            </a:r>
            <a:r>
              <a:rPr lang="fr-FR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HEAD -&gt;</a:t>
            </a:r>
            <a:r>
              <a:rPr lang="fr-FR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master</a:t>
            </a: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Add hello world</a:t>
            </a:r>
            <a:endParaRPr sz="120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2d1d505 </a:t>
            </a:r>
            <a:r>
              <a:rPr b="1"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Add gitignore...</a:t>
            </a:r>
            <a:endParaRPr b="1"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170bbfd</a:t>
            </a:r>
            <a:r>
              <a:rPr b="1" lang="fr-FR" sz="115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Initial commit</a:t>
            </a:r>
            <a:endParaRPr b="1"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4" name="Google Shape;674;p81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81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676" name="Google Shape;676;p81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81"/>
          <p:cNvSpPr txBox="1"/>
          <p:nvPr/>
        </p:nvSpPr>
        <p:spPr>
          <a:xfrm>
            <a:off x="4799300" y="1051313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tree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81"/>
          <p:cNvSpPr txBox="1"/>
          <p:nvPr/>
        </p:nvSpPr>
        <p:spPr>
          <a:xfrm>
            <a:off x="4885425" y="4111300"/>
            <a:ext cx="6870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 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2"/>
          <p:cNvSpPr txBox="1"/>
          <p:nvPr>
            <p:ph type="title"/>
          </p:nvPr>
        </p:nvSpPr>
        <p:spPr>
          <a:xfrm>
            <a:off x="265500" y="1909000"/>
            <a:ext cx="5908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Branches</a:t>
            </a:r>
            <a:endParaRPr sz="3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84" name="Google Shape;684;p82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Branching notions: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691" name="Google Shape;691;p8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92" name="Google Shape;692;p83"/>
          <p:cNvSpPr txBox="1"/>
          <p:nvPr/>
        </p:nvSpPr>
        <p:spPr>
          <a:xfrm>
            <a:off x="1009650" y="1264100"/>
            <a:ext cx="36099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100">
                <a:latin typeface="Lato"/>
                <a:ea typeface="Lato"/>
                <a:cs typeface="Lato"/>
                <a:sym typeface="Lato"/>
              </a:rPr>
              <a:t>Head Attached...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83"/>
          <p:cNvSpPr txBox="1"/>
          <p:nvPr/>
        </p:nvSpPr>
        <p:spPr>
          <a:xfrm>
            <a:off x="4876125" y="1264100"/>
            <a:ext cx="36099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100">
                <a:latin typeface="Bitter"/>
                <a:ea typeface="Bitter"/>
                <a:cs typeface="Bitter"/>
                <a:sym typeface="Bitter"/>
              </a:rPr>
              <a:t>Head Detached..</a:t>
            </a:r>
            <a:r>
              <a:rPr lang="fr-FR" sz="21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800">
              <a:solidFill>
                <a:srgbClr val="FFE599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94" name="Google Shape;694;p83"/>
          <p:cNvSpPr/>
          <p:nvPr/>
        </p:nvSpPr>
        <p:spPr>
          <a:xfrm rot="-5400000">
            <a:off x="1504041" y="3294121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83"/>
          <p:cNvSpPr/>
          <p:nvPr/>
        </p:nvSpPr>
        <p:spPr>
          <a:xfrm rot="-5400000">
            <a:off x="1506154" y="279089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83"/>
          <p:cNvSpPr/>
          <p:nvPr/>
        </p:nvSpPr>
        <p:spPr>
          <a:xfrm rot="-5400000">
            <a:off x="1501929" y="228464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7" name="Google Shape;697;p83"/>
          <p:cNvCxnSpPr>
            <a:stCxn id="695" idx="2"/>
            <a:endCxn id="694" idx="6"/>
          </p:cNvCxnSpPr>
          <p:nvPr/>
        </p:nvCxnSpPr>
        <p:spPr>
          <a:xfrm flipH="1">
            <a:off x="1661404" y="3105596"/>
            <a:ext cx="2100" cy="188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698" name="Google Shape;698;p83"/>
          <p:cNvCxnSpPr>
            <a:stCxn id="696" idx="2"/>
            <a:endCxn id="695" idx="6"/>
          </p:cNvCxnSpPr>
          <p:nvPr/>
        </p:nvCxnSpPr>
        <p:spPr>
          <a:xfrm>
            <a:off x="1659279" y="2599346"/>
            <a:ext cx="4200" cy="191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699" name="Google Shape;699;p83"/>
          <p:cNvSpPr/>
          <p:nvPr/>
        </p:nvSpPr>
        <p:spPr>
          <a:xfrm>
            <a:off x="3037638" y="2324247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HEAD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00" name="Google Shape;700;p83"/>
          <p:cNvSpPr/>
          <p:nvPr/>
        </p:nvSpPr>
        <p:spPr>
          <a:xfrm rot="-5400000">
            <a:off x="5826116" y="4267021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3"/>
          <p:cNvSpPr/>
          <p:nvPr/>
        </p:nvSpPr>
        <p:spPr>
          <a:xfrm rot="-5400000">
            <a:off x="5828229" y="376379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3"/>
          <p:cNvSpPr/>
          <p:nvPr/>
        </p:nvSpPr>
        <p:spPr>
          <a:xfrm rot="-5400000">
            <a:off x="5824004" y="325754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3" name="Google Shape;703;p83"/>
          <p:cNvCxnSpPr>
            <a:stCxn id="701" idx="2"/>
            <a:endCxn id="700" idx="6"/>
          </p:cNvCxnSpPr>
          <p:nvPr/>
        </p:nvCxnSpPr>
        <p:spPr>
          <a:xfrm flipH="1">
            <a:off x="5983479" y="4078496"/>
            <a:ext cx="2100" cy="188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704" name="Google Shape;704;p83"/>
          <p:cNvCxnSpPr>
            <a:stCxn id="702" idx="2"/>
            <a:endCxn id="701" idx="6"/>
          </p:cNvCxnSpPr>
          <p:nvPr/>
        </p:nvCxnSpPr>
        <p:spPr>
          <a:xfrm>
            <a:off x="5981354" y="3572246"/>
            <a:ext cx="4200" cy="191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05" name="Google Shape;705;p83"/>
          <p:cNvSpPr/>
          <p:nvPr/>
        </p:nvSpPr>
        <p:spPr>
          <a:xfrm>
            <a:off x="6362688" y="3297147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HEAD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706" name="Google Shape;706;p83"/>
          <p:cNvCxnSpPr>
            <a:stCxn id="702" idx="4"/>
            <a:endCxn id="705" idx="1"/>
          </p:cNvCxnSpPr>
          <p:nvPr/>
        </p:nvCxnSpPr>
        <p:spPr>
          <a:xfrm>
            <a:off x="6138704" y="3414896"/>
            <a:ext cx="2241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07" name="Google Shape;707;p83"/>
          <p:cNvSpPr/>
          <p:nvPr/>
        </p:nvSpPr>
        <p:spPr>
          <a:xfrm rot="-5400000">
            <a:off x="5827179" y="275129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p83"/>
          <p:cNvCxnSpPr>
            <a:stCxn id="707" idx="2"/>
            <a:endCxn id="702" idx="6"/>
          </p:cNvCxnSpPr>
          <p:nvPr/>
        </p:nvCxnSpPr>
        <p:spPr>
          <a:xfrm flipH="1">
            <a:off x="5981229" y="3065996"/>
            <a:ext cx="3300" cy="191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09" name="Google Shape;709;p83"/>
          <p:cNvSpPr/>
          <p:nvPr/>
        </p:nvSpPr>
        <p:spPr>
          <a:xfrm rot="-5400000">
            <a:off x="5824004" y="224504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0" name="Google Shape;710;p83"/>
          <p:cNvCxnSpPr>
            <a:stCxn id="707" idx="6"/>
            <a:endCxn id="709" idx="2"/>
          </p:cNvCxnSpPr>
          <p:nvPr/>
        </p:nvCxnSpPr>
        <p:spPr>
          <a:xfrm rot="10800000">
            <a:off x="5981229" y="2559896"/>
            <a:ext cx="3300" cy="191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11" name="Google Shape;711;p83"/>
          <p:cNvSpPr/>
          <p:nvPr/>
        </p:nvSpPr>
        <p:spPr>
          <a:xfrm>
            <a:off x="6362688" y="2284647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97C4EE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master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712" name="Google Shape;712;p83"/>
          <p:cNvCxnSpPr>
            <a:stCxn id="709" idx="4"/>
            <a:endCxn id="711" idx="1"/>
          </p:cNvCxnSpPr>
          <p:nvPr/>
        </p:nvCxnSpPr>
        <p:spPr>
          <a:xfrm>
            <a:off x="6138704" y="2402396"/>
            <a:ext cx="2241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13" name="Google Shape;713;p83"/>
          <p:cNvSpPr/>
          <p:nvPr/>
        </p:nvSpPr>
        <p:spPr>
          <a:xfrm>
            <a:off x="1996788" y="2324247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97C4EE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master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714" name="Google Shape;714;p83"/>
          <p:cNvCxnSpPr>
            <a:stCxn id="696" idx="4"/>
            <a:endCxn id="713" idx="1"/>
          </p:cNvCxnSpPr>
          <p:nvPr/>
        </p:nvCxnSpPr>
        <p:spPr>
          <a:xfrm>
            <a:off x="1816629" y="2441996"/>
            <a:ext cx="1803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715" name="Google Shape;715;p83"/>
          <p:cNvCxnSpPr>
            <a:stCxn id="713" idx="3"/>
            <a:endCxn id="699" idx="1"/>
          </p:cNvCxnSpPr>
          <p:nvPr/>
        </p:nvCxnSpPr>
        <p:spPr>
          <a:xfrm>
            <a:off x="2826888" y="2441997"/>
            <a:ext cx="2109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16" name="Google Shape;716;p83"/>
          <p:cNvSpPr/>
          <p:nvPr/>
        </p:nvSpPr>
        <p:spPr>
          <a:xfrm rot="-5400000">
            <a:off x="1500866" y="4300571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3"/>
          <p:cNvSpPr/>
          <p:nvPr/>
        </p:nvSpPr>
        <p:spPr>
          <a:xfrm rot="-5400000">
            <a:off x="1502979" y="379734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8" name="Google Shape;718;p83"/>
          <p:cNvCxnSpPr>
            <a:stCxn id="717" idx="2"/>
            <a:endCxn id="716" idx="6"/>
          </p:cNvCxnSpPr>
          <p:nvPr/>
        </p:nvCxnSpPr>
        <p:spPr>
          <a:xfrm flipH="1">
            <a:off x="1658229" y="4112046"/>
            <a:ext cx="2100" cy="188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719" name="Google Shape;719;p83"/>
          <p:cNvCxnSpPr>
            <a:stCxn id="694" idx="2"/>
            <a:endCxn id="717" idx="6"/>
          </p:cNvCxnSpPr>
          <p:nvPr/>
        </p:nvCxnSpPr>
        <p:spPr>
          <a:xfrm flipH="1">
            <a:off x="1660191" y="3608821"/>
            <a:ext cx="1200" cy="188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Branching notions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84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726" name="Google Shape;726;p84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27" name="Google Shape;727;p84"/>
          <p:cNvSpPr txBox="1"/>
          <p:nvPr/>
        </p:nvSpPr>
        <p:spPr>
          <a:xfrm>
            <a:off x="628650" y="1416500"/>
            <a:ext cx="42807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753"/>
              </a:spcBef>
              <a:spcAft>
                <a:spcPts val="0"/>
              </a:spcAft>
              <a:buSzPts val="1500"/>
              <a:buFont typeface="Lato"/>
              <a:buChar char="ー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Utilise</a:t>
            </a:r>
            <a:r>
              <a:rPr lang="fr-FR" sz="1500">
                <a:latin typeface="Lato"/>
                <a:ea typeface="Lato"/>
                <a:cs typeface="Lato"/>
                <a:sym typeface="Lato"/>
              </a:rPr>
              <a:t> une référence qui pointe vers le commit(branch, tag, HEAD…)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ー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Utilise  le commit id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ー"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Utilise un relative acceso avec `ref~number`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(`HEAD~2`  ça veut dire “2 commits avant HEAD”)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84"/>
          <p:cNvSpPr/>
          <p:nvPr/>
        </p:nvSpPr>
        <p:spPr>
          <a:xfrm rot="-5400000">
            <a:off x="6130916" y="2971621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4"/>
          <p:cNvSpPr/>
          <p:nvPr/>
        </p:nvSpPr>
        <p:spPr>
          <a:xfrm rot="-5400000">
            <a:off x="6133029" y="246839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4"/>
          <p:cNvSpPr/>
          <p:nvPr/>
        </p:nvSpPr>
        <p:spPr>
          <a:xfrm rot="-5400000">
            <a:off x="6128804" y="196214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1" name="Google Shape;731;p84"/>
          <p:cNvCxnSpPr>
            <a:stCxn id="729" idx="2"/>
            <a:endCxn id="728" idx="6"/>
          </p:cNvCxnSpPr>
          <p:nvPr/>
        </p:nvCxnSpPr>
        <p:spPr>
          <a:xfrm flipH="1">
            <a:off x="6288279" y="2783096"/>
            <a:ext cx="2100" cy="188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732" name="Google Shape;732;p84"/>
          <p:cNvCxnSpPr>
            <a:stCxn id="730" idx="2"/>
            <a:endCxn id="729" idx="6"/>
          </p:cNvCxnSpPr>
          <p:nvPr/>
        </p:nvCxnSpPr>
        <p:spPr>
          <a:xfrm>
            <a:off x="6286154" y="2276846"/>
            <a:ext cx="4200" cy="191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33" name="Google Shape;733;p84"/>
          <p:cNvSpPr/>
          <p:nvPr/>
        </p:nvSpPr>
        <p:spPr>
          <a:xfrm>
            <a:off x="6667488" y="2001747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HEAD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734" name="Google Shape;734;p84"/>
          <p:cNvCxnSpPr>
            <a:stCxn id="730" idx="4"/>
            <a:endCxn id="733" idx="1"/>
          </p:cNvCxnSpPr>
          <p:nvPr/>
        </p:nvCxnSpPr>
        <p:spPr>
          <a:xfrm>
            <a:off x="6443504" y="2119496"/>
            <a:ext cx="2241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185738" rotWithShape="0" algn="bl" dist="9525">
              <a:srgbClr val="FFFFFF"/>
            </a:outerShdw>
          </a:effectLst>
        </p:spPr>
      </p:cxnSp>
      <p:sp>
        <p:nvSpPr>
          <p:cNvPr id="735" name="Google Shape;735;p84"/>
          <p:cNvSpPr txBox="1"/>
          <p:nvPr/>
        </p:nvSpPr>
        <p:spPr>
          <a:xfrm>
            <a:off x="6815875" y="2953925"/>
            <a:ext cx="92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  <a:t>HEAD~2</a:t>
            </a:r>
            <a:endParaRPr/>
          </a:p>
        </p:txBody>
      </p:sp>
      <p:cxnSp>
        <p:nvCxnSpPr>
          <p:cNvPr id="736" name="Google Shape;736;p84"/>
          <p:cNvCxnSpPr>
            <a:stCxn id="735" idx="1"/>
            <a:endCxn id="728" idx="4"/>
          </p:cNvCxnSpPr>
          <p:nvPr/>
        </p:nvCxnSpPr>
        <p:spPr>
          <a:xfrm rot="10800000">
            <a:off x="6445675" y="3128975"/>
            <a:ext cx="370200" cy="0"/>
          </a:xfrm>
          <a:prstGeom prst="straightConnector1">
            <a:avLst/>
          </a:prstGeom>
          <a:noFill/>
          <a:ln cap="flat" cmpd="sng" w="19050">
            <a:solidFill>
              <a:srgbClr val="97C4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84"/>
          <p:cNvSpPr txBox="1"/>
          <p:nvPr/>
        </p:nvSpPr>
        <p:spPr>
          <a:xfrm>
            <a:off x="6815875" y="2420525"/>
            <a:ext cx="2086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  <a:t>EAD~1</a:t>
            </a:r>
            <a: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  <a:t> (or </a:t>
            </a:r>
            <a: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  <a:t>HEAD^</a:t>
            </a:r>
            <a: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</p:txBody>
      </p:sp>
      <p:cxnSp>
        <p:nvCxnSpPr>
          <p:cNvPr id="738" name="Google Shape;738;p84"/>
          <p:cNvCxnSpPr>
            <a:stCxn id="737" idx="1"/>
          </p:cNvCxnSpPr>
          <p:nvPr/>
        </p:nvCxnSpPr>
        <p:spPr>
          <a:xfrm rot="10800000">
            <a:off x="6445675" y="2595575"/>
            <a:ext cx="370200" cy="0"/>
          </a:xfrm>
          <a:prstGeom prst="straightConnector1">
            <a:avLst/>
          </a:prstGeom>
          <a:noFill/>
          <a:ln cap="flat" cmpd="sng" w="19050">
            <a:solidFill>
              <a:srgbClr val="97C4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9" name="Google Shape;739;p84"/>
          <p:cNvSpPr/>
          <p:nvPr/>
        </p:nvSpPr>
        <p:spPr>
          <a:xfrm rot="-5400000">
            <a:off x="6130916" y="3480759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0" name="Google Shape;740;p84"/>
          <p:cNvCxnSpPr>
            <a:endCxn id="739" idx="6"/>
          </p:cNvCxnSpPr>
          <p:nvPr/>
        </p:nvCxnSpPr>
        <p:spPr>
          <a:xfrm flipH="1">
            <a:off x="6288266" y="3292359"/>
            <a:ext cx="2100" cy="188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41" name="Google Shape;741;p84"/>
          <p:cNvSpPr txBox="1"/>
          <p:nvPr/>
        </p:nvSpPr>
        <p:spPr>
          <a:xfrm>
            <a:off x="6815875" y="3463063"/>
            <a:ext cx="92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>
                <a:solidFill>
                  <a:srgbClr val="A4C2F4"/>
                </a:solidFill>
                <a:latin typeface="Roboto Mono"/>
                <a:ea typeface="Roboto Mono"/>
                <a:cs typeface="Roboto Mono"/>
                <a:sym typeface="Roboto Mono"/>
              </a:rPr>
              <a:t>HEAD~3</a:t>
            </a:r>
            <a:endParaRPr/>
          </a:p>
        </p:txBody>
      </p:sp>
      <p:cxnSp>
        <p:nvCxnSpPr>
          <p:cNvPr id="742" name="Google Shape;742;p84"/>
          <p:cNvCxnSpPr>
            <a:stCxn id="741" idx="1"/>
            <a:endCxn id="739" idx="4"/>
          </p:cNvCxnSpPr>
          <p:nvPr/>
        </p:nvCxnSpPr>
        <p:spPr>
          <a:xfrm rot="10800000">
            <a:off x="6445675" y="3638113"/>
            <a:ext cx="370200" cy="0"/>
          </a:xfrm>
          <a:prstGeom prst="straightConnector1">
            <a:avLst/>
          </a:prstGeom>
          <a:noFill/>
          <a:ln cap="flat" cmpd="sng" w="19050">
            <a:solidFill>
              <a:srgbClr val="97C4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3" name="Google Shape;743;p84"/>
          <p:cNvSpPr txBox="1"/>
          <p:nvPr/>
        </p:nvSpPr>
        <p:spPr>
          <a:xfrm>
            <a:off x="5215675" y="2420525"/>
            <a:ext cx="92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9f6cc8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5215675" y="1887125"/>
            <a:ext cx="92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c5e824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5215675" y="2929663"/>
            <a:ext cx="92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2f999a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746" name="Google Shape;746;p84"/>
          <p:cNvSpPr txBox="1"/>
          <p:nvPr/>
        </p:nvSpPr>
        <p:spPr>
          <a:xfrm>
            <a:off x="5215675" y="3463063"/>
            <a:ext cx="92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85cc12</a:t>
            </a:r>
            <a:endParaRPr b="1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Planning</a:t>
            </a:r>
            <a:endParaRPr/>
          </a:p>
        </p:txBody>
      </p:sp>
      <p:sp>
        <p:nvSpPr>
          <p:cNvPr id="386" name="Google Shape;386;p5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8" name="Google Shape;388;p58"/>
          <p:cNvSpPr/>
          <p:nvPr/>
        </p:nvSpPr>
        <p:spPr>
          <a:xfrm>
            <a:off x="1120908" y="1317100"/>
            <a:ext cx="1154400" cy="292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Lundi 01/02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9" name="Google Shape;389;p58"/>
          <p:cNvSpPr/>
          <p:nvPr/>
        </p:nvSpPr>
        <p:spPr>
          <a:xfrm>
            <a:off x="2275256" y="1317100"/>
            <a:ext cx="1154400" cy="292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Mardi 02/02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0" name="Google Shape;390;p58"/>
          <p:cNvSpPr/>
          <p:nvPr/>
        </p:nvSpPr>
        <p:spPr>
          <a:xfrm>
            <a:off x="3429604" y="1317100"/>
            <a:ext cx="1154400" cy="292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Mercredi 03/02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1" name="Google Shape;391;p58"/>
          <p:cNvSpPr/>
          <p:nvPr/>
        </p:nvSpPr>
        <p:spPr>
          <a:xfrm>
            <a:off x="4583952" y="1317100"/>
            <a:ext cx="1154400" cy="292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Jeudi 04/02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2" name="Google Shape;392;p58"/>
          <p:cNvSpPr/>
          <p:nvPr/>
        </p:nvSpPr>
        <p:spPr>
          <a:xfrm>
            <a:off x="564500" y="1609435"/>
            <a:ext cx="556500" cy="1176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AM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564500" y="2786323"/>
            <a:ext cx="556500" cy="11769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PM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1120908" y="2786323"/>
            <a:ext cx="1154400" cy="1176900"/>
          </a:xfrm>
          <a:prstGeom prst="rect">
            <a:avLst/>
          </a:prstGeom>
          <a:solidFill>
            <a:srgbClr val="674EA7">
              <a:alpha val="50379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TP 1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120908" y="1609435"/>
            <a:ext cx="1154400" cy="592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Cours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2275256" y="1609435"/>
            <a:ext cx="1154400" cy="592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Cours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7" name="Google Shape;397;p58"/>
          <p:cNvSpPr/>
          <p:nvPr/>
        </p:nvSpPr>
        <p:spPr>
          <a:xfrm>
            <a:off x="3429604" y="1609435"/>
            <a:ext cx="1154400" cy="592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Cours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8" name="Google Shape;398;p58"/>
          <p:cNvSpPr/>
          <p:nvPr/>
        </p:nvSpPr>
        <p:spPr>
          <a:xfrm>
            <a:off x="1120908" y="2201652"/>
            <a:ext cx="1154400" cy="584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TD 1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275256" y="2201652"/>
            <a:ext cx="1154400" cy="584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TD 2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0" name="Google Shape;400;p58"/>
          <p:cNvSpPr/>
          <p:nvPr/>
        </p:nvSpPr>
        <p:spPr>
          <a:xfrm>
            <a:off x="3429604" y="2201652"/>
            <a:ext cx="1154400" cy="584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TD 3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1" name="Google Shape;401;p58"/>
          <p:cNvSpPr/>
          <p:nvPr/>
        </p:nvSpPr>
        <p:spPr>
          <a:xfrm>
            <a:off x="1120908" y="4027004"/>
            <a:ext cx="1154400" cy="292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Jeudi 11/02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2" name="Google Shape;402;p58"/>
          <p:cNvSpPr/>
          <p:nvPr/>
        </p:nvSpPr>
        <p:spPr>
          <a:xfrm>
            <a:off x="1120908" y="4319340"/>
            <a:ext cx="1154400" cy="292200"/>
          </a:xfrm>
          <a:prstGeom prst="rect">
            <a:avLst/>
          </a:prstGeom>
          <a:solidFill>
            <a:srgbClr val="EE0B6F">
              <a:alpha val="60540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Exam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3" name="Google Shape;403;p58"/>
          <p:cNvSpPr/>
          <p:nvPr/>
        </p:nvSpPr>
        <p:spPr>
          <a:xfrm>
            <a:off x="2275256" y="2786323"/>
            <a:ext cx="1154400" cy="1176900"/>
          </a:xfrm>
          <a:prstGeom prst="rect">
            <a:avLst/>
          </a:prstGeom>
          <a:solidFill>
            <a:srgbClr val="674EA7">
              <a:alpha val="50379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TP 2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4" name="Google Shape;404;p58"/>
          <p:cNvSpPr/>
          <p:nvPr/>
        </p:nvSpPr>
        <p:spPr>
          <a:xfrm>
            <a:off x="3429604" y="2786323"/>
            <a:ext cx="1154400" cy="1176900"/>
          </a:xfrm>
          <a:prstGeom prst="rect">
            <a:avLst/>
          </a:prstGeom>
          <a:solidFill>
            <a:srgbClr val="674EA7">
              <a:alpha val="50379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TP 3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5" name="Google Shape;405;p58"/>
          <p:cNvSpPr/>
          <p:nvPr/>
        </p:nvSpPr>
        <p:spPr>
          <a:xfrm>
            <a:off x="4583952" y="2786323"/>
            <a:ext cx="1154400" cy="1176900"/>
          </a:xfrm>
          <a:prstGeom prst="rect">
            <a:avLst/>
          </a:prstGeom>
          <a:solidFill>
            <a:srgbClr val="674EA7">
              <a:alpha val="50379"/>
            </a:srgbClr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TP finish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+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Extras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6" name="Google Shape;406;p58"/>
          <p:cNvSpPr/>
          <p:nvPr/>
        </p:nvSpPr>
        <p:spPr>
          <a:xfrm rot="-725252">
            <a:off x="4677363" y="2867046"/>
            <a:ext cx="997107" cy="290987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Surprise 🤯🤕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7" name="Google Shape;407;p58"/>
          <p:cNvSpPr/>
          <p:nvPr/>
        </p:nvSpPr>
        <p:spPr>
          <a:xfrm>
            <a:off x="2300785" y="1643675"/>
            <a:ext cx="135000" cy="14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5"/>
          <p:cNvSpPr txBox="1"/>
          <p:nvPr>
            <p:ph type="title"/>
          </p:nvPr>
        </p:nvSpPr>
        <p:spPr>
          <a:xfrm>
            <a:off x="265500" y="1909000"/>
            <a:ext cx="5908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Forking</a:t>
            </a:r>
            <a:endParaRPr sz="3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52" name="Google Shape;752;p8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8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Forking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760" name="Google Shape;760;p8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61" name="Google Shape;761;p86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6"/>
          <p:cNvSpPr txBox="1"/>
          <p:nvPr/>
        </p:nvSpPr>
        <p:spPr>
          <a:xfrm>
            <a:off x="654600" y="165857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# We will reuse the last git log</a:t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# as an example...</a:t>
            </a:r>
            <a:endParaRPr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3" name="Google Shape;763;p86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 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└── hello.java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4" name="Google Shape;764;p86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p86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6" name="Google Shape;766;p86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767" name="Google Shape;767;p86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86"/>
          <p:cNvSpPr txBox="1"/>
          <p:nvPr/>
        </p:nvSpPr>
        <p:spPr>
          <a:xfrm>
            <a:off x="4799300" y="1051313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log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9" name="Google Shape;769;p86"/>
          <p:cNvSpPr/>
          <p:nvPr/>
        </p:nvSpPr>
        <p:spPr>
          <a:xfrm>
            <a:off x="7404006" y="2960786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A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70" name="Google Shape;770;p86"/>
          <p:cNvSpPr/>
          <p:nvPr/>
        </p:nvSpPr>
        <p:spPr>
          <a:xfrm>
            <a:off x="7404604" y="2163421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B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771" name="Google Shape;771;p86"/>
          <p:cNvCxnSpPr>
            <a:stCxn id="769" idx="0"/>
            <a:endCxn id="770" idx="4"/>
          </p:cNvCxnSpPr>
          <p:nvPr/>
        </p:nvCxnSpPr>
        <p:spPr>
          <a:xfrm flipH="1" rot="10800000">
            <a:off x="7561356" y="2478086"/>
            <a:ext cx="600" cy="482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72" name="Google Shape;772;p86"/>
          <p:cNvSpPr/>
          <p:nvPr/>
        </p:nvSpPr>
        <p:spPr>
          <a:xfrm>
            <a:off x="6430588" y="22030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master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73" name="Google Shape;773;p86"/>
          <p:cNvSpPr/>
          <p:nvPr/>
        </p:nvSpPr>
        <p:spPr>
          <a:xfrm>
            <a:off x="5434288" y="22030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HEAD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774" name="Google Shape;774;p86"/>
          <p:cNvCxnSpPr>
            <a:stCxn id="772" idx="3"/>
            <a:endCxn id="770" idx="2"/>
          </p:cNvCxnSpPr>
          <p:nvPr/>
        </p:nvCxnSpPr>
        <p:spPr>
          <a:xfrm>
            <a:off x="7260688" y="2320772"/>
            <a:ext cx="1440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775" name="Google Shape;775;p86"/>
          <p:cNvCxnSpPr>
            <a:stCxn id="773" idx="3"/>
            <a:endCxn id="772" idx="1"/>
          </p:cNvCxnSpPr>
          <p:nvPr/>
        </p:nvCxnSpPr>
        <p:spPr>
          <a:xfrm>
            <a:off x="6264388" y="2320772"/>
            <a:ext cx="1662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Forking: Créer une branche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783" name="Google Shape;783;p8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84" name="Google Shape;784;p87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7"/>
          <p:cNvSpPr txBox="1"/>
          <p:nvPr/>
        </p:nvSpPr>
        <p:spPr>
          <a:xfrm>
            <a:off x="654600" y="165857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branch feature</a:t>
            </a:r>
            <a:endParaRPr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87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 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└── hello.java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7" name="Google Shape;787;p87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8" name="Google Shape;788;p87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9" name="Google Shape;789;p87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790" name="Google Shape;790;p87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1" name="Google Shape;791;p87"/>
          <p:cNvSpPr txBox="1"/>
          <p:nvPr/>
        </p:nvSpPr>
        <p:spPr>
          <a:xfrm>
            <a:off x="4799300" y="1051313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log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2" name="Google Shape;792;p87"/>
          <p:cNvSpPr/>
          <p:nvPr/>
        </p:nvSpPr>
        <p:spPr>
          <a:xfrm>
            <a:off x="6430588" y="23554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master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93" name="Google Shape;793;p87"/>
          <p:cNvSpPr/>
          <p:nvPr/>
        </p:nvSpPr>
        <p:spPr>
          <a:xfrm>
            <a:off x="5434288" y="23554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HEAD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94" name="Google Shape;794;p87"/>
          <p:cNvSpPr/>
          <p:nvPr/>
        </p:nvSpPr>
        <p:spPr>
          <a:xfrm>
            <a:off x="7404006" y="2960786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A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95" name="Google Shape;795;p87"/>
          <p:cNvSpPr/>
          <p:nvPr/>
        </p:nvSpPr>
        <p:spPr>
          <a:xfrm>
            <a:off x="7404604" y="2163421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B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796" name="Google Shape;796;p87"/>
          <p:cNvCxnSpPr>
            <a:stCxn id="794" idx="0"/>
            <a:endCxn id="795" idx="4"/>
          </p:cNvCxnSpPr>
          <p:nvPr/>
        </p:nvCxnSpPr>
        <p:spPr>
          <a:xfrm flipH="1" rot="10800000">
            <a:off x="7561356" y="2478086"/>
            <a:ext cx="600" cy="482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797" name="Google Shape;797;p87"/>
          <p:cNvCxnSpPr>
            <a:stCxn id="792" idx="3"/>
          </p:cNvCxnSpPr>
          <p:nvPr/>
        </p:nvCxnSpPr>
        <p:spPr>
          <a:xfrm flipH="1" rot="10800000">
            <a:off x="7260688" y="2320772"/>
            <a:ext cx="144000" cy="152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798" name="Google Shape;798;p87"/>
          <p:cNvCxnSpPr>
            <a:stCxn id="793" idx="3"/>
            <a:endCxn id="792" idx="1"/>
          </p:cNvCxnSpPr>
          <p:nvPr/>
        </p:nvCxnSpPr>
        <p:spPr>
          <a:xfrm>
            <a:off x="6264388" y="2473172"/>
            <a:ext cx="1662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799" name="Google Shape;799;p87"/>
          <p:cNvSpPr/>
          <p:nvPr/>
        </p:nvSpPr>
        <p:spPr>
          <a:xfrm>
            <a:off x="6430588" y="200297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feature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800" name="Google Shape;800;p87"/>
          <p:cNvCxnSpPr>
            <a:stCxn id="799" idx="3"/>
          </p:cNvCxnSpPr>
          <p:nvPr/>
        </p:nvCxnSpPr>
        <p:spPr>
          <a:xfrm>
            <a:off x="7260688" y="2120722"/>
            <a:ext cx="144000" cy="2001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8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8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Forking: Checkout une autre branche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808" name="Google Shape;808;p8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09" name="Google Shape;809;p88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8"/>
          <p:cNvSpPr txBox="1"/>
          <p:nvPr/>
        </p:nvSpPr>
        <p:spPr>
          <a:xfrm>
            <a:off x="654600" y="1658570"/>
            <a:ext cx="3555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checkout feature</a:t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# or “git checkout -b feature” to also create the branch</a:t>
            </a:r>
            <a:endParaRPr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p88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 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└── hello.java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2" name="Google Shape;812;p88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3" name="Google Shape;813;p88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88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815" name="Google Shape;815;p88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6" name="Google Shape;816;p88"/>
          <p:cNvSpPr txBox="1"/>
          <p:nvPr/>
        </p:nvSpPr>
        <p:spPr>
          <a:xfrm>
            <a:off x="4799300" y="1051313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log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7" name="Google Shape;817;p88"/>
          <p:cNvSpPr/>
          <p:nvPr/>
        </p:nvSpPr>
        <p:spPr>
          <a:xfrm>
            <a:off x="6430588" y="23554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master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18" name="Google Shape;818;p88"/>
          <p:cNvSpPr/>
          <p:nvPr/>
        </p:nvSpPr>
        <p:spPr>
          <a:xfrm>
            <a:off x="5434288" y="23554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HEAD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19" name="Google Shape;819;p88"/>
          <p:cNvSpPr/>
          <p:nvPr/>
        </p:nvSpPr>
        <p:spPr>
          <a:xfrm>
            <a:off x="7404006" y="2960786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A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20" name="Google Shape;820;p88"/>
          <p:cNvSpPr/>
          <p:nvPr/>
        </p:nvSpPr>
        <p:spPr>
          <a:xfrm>
            <a:off x="7404604" y="2163421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B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821" name="Google Shape;821;p88"/>
          <p:cNvCxnSpPr>
            <a:stCxn id="819" idx="0"/>
            <a:endCxn id="820" idx="4"/>
          </p:cNvCxnSpPr>
          <p:nvPr/>
        </p:nvCxnSpPr>
        <p:spPr>
          <a:xfrm flipH="1" rot="10800000">
            <a:off x="7561356" y="2478086"/>
            <a:ext cx="600" cy="482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822" name="Google Shape;822;p88"/>
          <p:cNvCxnSpPr>
            <a:stCxn id="817" idx="3"/>
          </p:cNvCxnSpPr>
          <p:nvPr/>
        </p:nvCxnSpPr>
        <p:spPr>
          <a:xfrm flipH="1" rot="10800000">
            <a:off x="7260688" y="2320772"/>
            <a:ext cx="144000" cy="152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823" name="Google Shape;823;p88"/>
          <p:cNvCxnSpPr>
            <a:stCxn id="818" idx="3"/>
            <a:endCxn id="817" idx="1"/>
          </p:cNvCxnSpPr>
          <p:nvPr/>
        </p:nvCxnSpPr>
        <p:spPr>
          <a:xfrm>
            <a:off x="6264388" y="2473172"/>
            <a:ext cx="1662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824" name="Google Shape;824;p88"/>
          <p:cNvSpPr/>
          <p:nvPr/>
        </p:nvSpPr>
        <p:spPr>
          <a:xfrm>
            <a:off x="6430588" y="200297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feature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825" name="Google Shape;825;p88"/>
          <p:cNvCxnSpPr>
            <a:stCxn id="824" idx="3"/>
          </p:cNvCxnSpPr>
          <p:nvPr/>
        </p:nvCxnSpPr>
        <p:spPr>
          <a:xfrm>
            <a:off x="7260688" y="2120722"/>
            <a:ext cx="144000" cy="2001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9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8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Forking: Creer un commit sur une branche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833" name="Google Shape;833;p8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34" name="Google Shape;834;p89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9"/>
          <p:cNvSpPr txBox="1"/>
          <p:nvPr/>
        </p:nvSpPr>
        <p:spPr>
          <a:xfrm>
            <a:off x="654600" y="1923923"/>
            <a:ext cx="355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# Create feature.java file</a:t>
            </a:r>
            <a:br>
              <a:rPr lang="fr-FR" sz="12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12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add src/feature.java</a:t>
            </a:r>
            <a:br>
              <a:rPr lang="fr-FR" sz="12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12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commit -m ”1”</a:t>
            </a:r>
            <a:br>
              <a:rPr lang="fr-FR" sz="12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12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# Create 2 more commits...</a:t>
            </a:r>
            <a:endParaRPr sz="12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9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 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├── hello.java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D966"/>
                </a:solidFill>
                <a:latin typeface="Roboto Mono"/>
                <a:ea typeface="Roboto Mono"/>
                <a:cs typeface="Roboto Mono"/>
                <a:sym typeface="Roboto Mono"/>
              </a:rPr>
              <a:t>    └── feature.java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7" name="Google Shape;837;p89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8" name="Google Shape;838;p89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89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840" name="Google Shape;840;p89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1" name="Google Shape;841;p89"/>
          <p:cNvSpPr txBox="1"/>
          <p:nvPr/>
        </p:nvSpPr>
        <p:spPr>
          <a:xfrm>
            <a:off x="4799300" y="1051313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log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89"/>
          <p:cNvSpPr/>
          <p:nvPr/>
        </p:nvSpPr>
        <p:spPr>
          <a:xfrm>
            <a:off x="7169181" y="3578211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A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43" name="Google Shape;843;p89"/>
          <p:cNvSpPr/>
          <p:nvPr/>
        </p:nvSpPr>
        <p:spPr>
          <a:xfrm>
            <a:off x="7169479" y="3074846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B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844" name="Google Shape;844;p89"/>
          <p:cNvCxnSpPr>
            <a:stCxn id="842" idx="0"/>
            <a:endCxn id="843" idx="4"/>
          </p:cNvCxnSpPr>
          <p:nvPr/>
        </p:nvCxnSpPr>
        <p:spPr>
          <a:xfrm flipH="1" rot="10800000">
            <a:off x="7326531" y="3389511"/>
            <a:ext cx="300" cy="188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845" name="Google Shape;845;p89"/>
          <p:cNvSpPr/>
          <p:nvPr/>
        </p:nvSpPr>
        <p:spPr>
          <a:xfrm>
            <a:off x="6201488" y="31143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master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846" name="Google Shape;846;p89"/>
          <p:cNvCxnSpPr>
            <a:stCxn id="845" idx="3"/>
          </p:cNvCxnSpPr>
          <p:nvPr/>
        </p:nvCxnSpPr>
        <p:spPr>
          <a:xfrm>
            <a:off x="7031588" y="3232072"/>
            <a:ext cx="1440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847" name="Google Shape;847;p89"/>
          <p:cNvSpPr/>
          <p:nvPr/>
        </p:nvSpPr>
        <p:spPr>
          <a:xfrm>
            <a:off x="5231213" y="16016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HEAD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48" name="Google Shape;848;p89"/>
          <p:cNvSpPr/>
          <p:nvPr/>
        </p:nvSpPr>
        <p:spPr>
          <a:xfrm>
            <a:off x="6233013" y="16016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feature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849" name="Google Shape;849;p89"/>
          <p:cNvCxnSpPr>
            <a:stCxn id="847" idx="3"/>
            <a:endCxn id="848" idx="1"/>
          </p:cNvCxnSpPr>
          <p:nvPr/>
        </p:nvCxnSpPr>
        <p:spPr>
          <a:xfrm>
            <a:off x="6061313" y="1719372"/>
            <a:ext cx="1716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850" name="Google Shape;850;p89"/>
          <p:cNvSpPr/>
          <p:nvPr/>
        </p:nvSpPr>
        <p:spPr>
          <a:xfrm>
            <a:off x="7175504" y="257149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cxnSp>
        <p:nvCxnSpPr>
          <p:cNvPr id="851" name="Google Shape;851;p89"/>
          <p:cNvCxnSpPr>
            <a:stCxn id="850" idx="4"/>
          </p:cNvCxnSpPr>
          <p:nvPr/>
        </p:nvCxnSpPr>
        <p:spPr>
          <a:xfrm>
            <a:off x="7332854" y="2886196"/>
            <a:ext cx="0" cy="188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852" name="Google Shape;852;p89"/>
          <p:cNvSpPr/>
          <p:nvPr/>
        </p:nvSpPr>
        <p:spPr>
          <a:xfrm>
            <a:off x="7176579" y="206814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853" name="Google Shape;853;p89"/>
          <p:cNvSpPr/>
          <p:nvPr/>
        </p:nvSpPr>
        <p:spPr>
          <a:xfrm>
            <a:off x="7169179" y="156479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</a:t>
            </a:r>
            <a:endParaRPr/>
          </a:p>
        </p:txBody>
      </p:sp>
      <p:cxnSp>
        <p:nvCxnSpPr>
          <p:cNvPr id="854" name="Google Shape;854;p89"/>
          <p:cNvCxnSpPr>
            <a:stCxn id="852" idx="4"/>
            <a:endCxn id="850" idx="0"/>
          </p:cNvCxnSpPr>
          <p:nvPr/>
        </p:nvCxnSpPr>
        <p:spPr>
          <a:xfrm flipH="1">
            <a:off x="7332729" y="2382846"/>
            <a:ext cx="1200" cy="188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855" name="Google Shape;855;p89"/>
          <p:cNvCxnSpPr>
            <a:endCxn id="848" idx="3"/>
          </p:cNvCxnSpPr>
          <p:nvPr/>
        </p:nvCxnSpPr>
        <p:spPr>
          <a:xfrm rot="10800000">
            <a:off x="7063113" y="1719372"/>
            <a:ext cx="1104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856" name="Google Shape;856;p89"/>
          <p:cNvCxnSpPr>
            <a:stCxn id="853" idx="4"/>
            <a:endCxn id="852" idx="0"/>
          </p:cNvCxnSpPr>
          <p:nvPr/>
        </p:nvCxnSpPr>
        <p:spPr>
          <a:xfrm>
            <a:off x="7326529" y="1879496"/>
            <a:ext cx="7500" cy="188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0"/>
          <p:cNvSpPr/>
          <p:nvPr/>
        </p:nvSpPr>
        <p:spPr>
          <a:xfrm>
            <a:off x="628650" y="1439400"/>
            <a:ext cx="3606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Forking: Checkout master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9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864" name="Google Shape;864;p9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65" name="Google Shape;865;p90"/>
          <p:cNvSpPr/>
          <p:nvPr/>
        </p:nvSpPr>
        <p:spPr>
          <a:xfrm>
            <a:off x="628650" y="2740275"/>
            <a:ext cx="3606900" cy="20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90"/>
          <p:cNvSpPr txBox="1"/>
          <p:nvPr/>
        </p:nvSpPr>
        <p:spPr>
          <a:xfrm>
            <a:off x="654600" y="1771523"/>
            <a:ext cx="355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2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12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git checkout master</a:t>
            </a:r>
            <a:endParaRPr sz="12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4C2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90"/>
          <p:cNvSpPr txBox="1"/>
          <p:nvPr/>
        </p:nvSpPr>
        <p:spPr>
          <a:xfrm>
            <a:off x="654600" y="2665700"/>
            <a:ext cx="36069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my-project</a:t>
            </a:r>
            <a:br>
              <a:rPr lang="fr-F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├── README.md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└── src </a:t>
            </a:r>
            <a:b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-F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└── hello.java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8" name="Google Shape;868;p90"/>
          <p:cNvSpPr/>
          <p:nvPr/>
        </p:nvSpPr>
        <p:spPr>
          <a:xfrm>
            <a:off x="4799300" y="1439400"/>
            <a:ext cx="3555000" cy="337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9" name="Google Shape;869;p90"/>
          <p:cNvSpPr txBox="1"/>
          <p:nvPr/>
        </p:nvSpPr>
        <p:spPr>
          <a:xfrm>
            <a:off x="548700" y="10308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Command Line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0" name="Google Shape;870;p90"/>
          <p:cNvSpPr txBox="1"/>
          <p:nvPr/>
        </p:nvSpPr>
        <p:spPr>
          <a:xfrm>
            <a:off x="628650" y="21832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500">
                <a:solidFill>
                  <a:srgbClr val="FFFFFF"/>
                </a:solidFill>
              </a:rPr>
              <a:t>Working Directory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871" name="Google Shape;871;p90"/>
          <p:cNvSpPr txBox="1"/>
          <p:nvPr/>
        </p:nvSpPr>
        <p:spPr>
          <a:xfrm>
            <a:off x="628650" y="2335675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2" name="Google Shape;872;p90"/>
          <p:cNvSpPr txBox="1"/>
          <p:nvPr/>
        </p:nvSpPr>
        <p:spPr>
          <a:xfrm>
            <a:off x="4799300" y="1051313"/>
            <a:ext cx="2077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Git log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3" name="Google Shape;873;p90"/>
          <p:cNvSpPr/>
          <p:nvPr/>
        </p:nvSpPr>
        <p:spPr>
          <a:xfrm>
            <a:off x="7169181" y="3578211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A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74" name="Google Shape;874;p90"/>
          <p:cNvSpPr/>
          <p:nvPr/>
        </p:nvSpPr>
        <p:spPr>
          <a:xfrm>
            <a:off x="7169479" y="3074846"/>
            <a:ext cx="314700" cy="3147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B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875" name="Google Shape;875;p90"/>
          <p:cNvCxnSpPr>
            <a:stCxn id="873" idx="0"/>
            <a:endCxn id="874" idx="4"/>
          </p:cNvCxnSpPr>
          <p:nvPr/>
        </p:nvCxnSpPr>
        <p:spPr>
          <a:xfrm flipH="1" rot="10800000">
            <a:off x="7326531" y="3389511"/>
            <a:ext cx="300" cy="188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876" name="Google Shape;876;p90"/>
          <p:cNvSpPr/>
          <p:nvPr/>
        </p:nvSpPr>
        <p:spPr>
          <a:xfrm>
            <a:off x="6201488" y="31143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master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877" name="Google Shape;877;p90"/>
          <p:cNvCxnSpPr>
            <a:stCxn id="876" idx="3"/>
          </p:cNvCxnSpPr>
          <p:nvPr/>
        </p:nvCxnSpPr>
        <p:spPr>
          <a:xfrm>
            <a:off x="7031588" y="3232072"/>
            <a:ext cx="1440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878" name="Google Shape;878;p90"/>
          <p:cNvSpPr/>
          <p:nvPr/>
        </p:nvSpPr>
        <p:spPr>
          <a:xfrm>
            <a:off x="5204663" y="3114247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HEAD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879" name="Google Shape;879;p90"/>
          <p:cNvCxnSpPr>
            <a:stCxn id="878" idx="3"/>
            <a:endCxn id="876" idx="1"/>
          </p:cNvCxnSpPr>
          <p:nvPr/>
        </p:nvCxnSpPr>
        <p:spPr>
          <a:xfrm>
            <a:off x="6034763" y="3231997"/>
            <a:ext cx="1668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880" name="Google Shape;880;p90"/>
          <p:cNvCxnSpPr/>
          <p:nvPr/>
        </p:nvCxnSpPr>
        <p:spPr>
          <a:xfrm>
            <a:off x="7332854" y="2886196"/>
            <a:ext cx="0" cy="188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881" name="Google Shape;881;p90"/>
          <p:cNvSpPr/>
          <p:nvPr/>
        </p:nvSpPr>
        <p:spPr>
          <a:xfrm>
            <a:off x="6233013" y="1601622"/>
            <a:ext cx="830100" cy="23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Bitter"/>
                <a:ea typeface="Bitter"/>
                <a:cs typeface="Bitter"/>
                <a:sym typeface="Bitter"/>
              </a:rPr>
              <a:t>feature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82" name="Google Shape;882;p90"/>
          <p:cNvSpPr/>
          <p:nvPr/>
        </p:nvSpPr>
        <p:spPr>
          <a:xfrm>
            <a:off x="7175504" y="257149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cxnSp>
        <p:nvCxnSpPr>
          <p:cNvPr id="883" name="Google Shape;883;p90"/>
          <p:cNvCxnSpPr>
            <a:stCxn id="882" idx="4"/>
          </p:cNvCxnSpPr>
          <p:nvPr/>
        </p:nvCxnSpPr>
        <p:spPr>
          <a:xfrm>
            <a:off x="7332854" y="2886196"/>
            <a:ext cx="0" cy="1884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sp>
        <p:nvSpPr>
          <p:cNvPr id="884" name="Google Shape;884;p90"/>
          <p:cNvSpPr/>
          <p:nvPr/>
        </p:nvSpPr>
        <p:spPr>
          <a:xfrm>
            <a:off x="7176579" y="206814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885" name="Google Shape;885;p90"/>
          <p:cNvSpPr/>
          <p:nvPr/>
        </p:nvSpPr>
        <p:spPr>
          <a:xfrm>
            <a:off x="7169179" y="1564796"/>
            <a:ext cx="314700" cy="3147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</a:t>
            </a:r>
            <a:endParaRPr/>
          </a:p>
        </p:txBody>
      </p:sp>
      <p:cxnSp>
        <p:nvCxnSpPr>
          <p:cNvPr id="886" name="Google Shape;886;p90"/>
          <p:cNvCxnSpPr>
            <a:stCxn id="884" idx="4"/>
            <a:endCxn id="882" idx="0"/>
          </p:cNvCxnSpPr>
          <p:nvPr/>
        </p:nvCxnSpPr>
        <p:spPr>
          <a:xfrm flipH="1">
            <a:off x="7332729" y="2382846"/>
            <a:ext cx="1200" cy="188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887" name="Google Shape;887;p90"/>
          <p:cNvCxnSpPr>
            <a:endCxn id="881" idx="3"/>
          </p:cNvCxnSpPr>
          <p:nvPr/>
        </p:nvCxnSpPr>
        <p:spPr>
          <a:xfrm rot="10800000">
            <a:off x="7063113" y="1719372"/>
            <a:ext cx="110400" cy="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  <p:cxnSp>
        <p:nvCxnSpPr>
          <p:cNvPr id="888" name="Google Shape;888;p90"/>
          <p:cNvCxnSpPr>
            <a:stCxn id="885" idx="4"/>
            <a:endCxn id="884" idx="0"/>
          </p:cNvCxnSpPr>
          <p:nvPr/>
        </p:nvCxnSpPr>
        <p:spPr>
          <a:xfrm>
            <a:off x="7326529" y="1879496"/>
            <a:ext cx="7500" cy="188700"/>
          </a:xfrm>
          <a:prstGeom prst="straightConnector1">
            <a:avLst/>
          </a:prstGeom>
          <a:noFill/>
          <a:ln cap="flat" cmpd="sng" w="28575">
            <a:solidFill>
              <a:srgbClr val="29292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5763" rotWithShape="0" algn="bl" dist="9525">
              <a:srgbClr val="FFFFFF"/>
            </a:outerShdw>
          </a:effec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1"/>
          <p:cNvSpPr txBox="1"/>
          <p:nvPr>
            <p:ph type="title"/>
          </p:nvPr>
        </p:nvSpPr>
        <p:spPr>
          <a:xfrm>
            <a:off x="311700" y="14250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0" lang="fr-FR" sz="1800">
                <a:solidFill>
                  <a:schemeClr val="dk1"/>
                </a:solidFill>
              </a:rPr>
              <a:t>DevOps workflows </a:t>
            </a:r>
            <a:r>
              <a:rPr b="0" lang="fr-FR" sz="1800">
                <a:solidFill>
                  <a:schemeClr val="dk1"/>
                </a:solidFill>
              </a:rPr>
              <a:t>made easy</a:t>
            </a:r>
            <a:endParaRPr b="0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9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900" name="Google Shape;900;p9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901" name="Google Shape;901;p92"/>
          <p:cNvGrpSpPr/>
          <p:nvPr/>
        </p:nvGrpSpPr>
        <p:grpSpPr>
          <a:xfrm>
            <a:off x="3629700" y="1580250"/>
            <a:ext cx="1884600" cy="1983000"/>
            <a:chOff x="2277675" y="600550"/>
            <a:chExt cx="1884600" cy="1983000"/>
          </a:xfrm>
        </p:grpSpPr>
        <p:sp>
          <p:nvSpPr>
            <p:cNvPr id="902" name="Google Shape;902;p92"/>
            <p:cNvSpPr/>
            <p:nvPr/>
          </p:nvSpPr>
          <p:spPr>
            <a:xfrm>
              <a:off x="2277675" y="600550"/>
              <a:ext cx="1884600" cy="1983000"/>
            </a:xfrm>
            <a:prstGeom prst="ellipse">
              <a:avLst/>
            </a:prstGeom>
            <a:solidFill>
              <a:srgbClr val="B5004B"/>
            </a:solidFill>
            <a:ln>
              <a:noFill/>
            </a:ln>
            <a:effectLst>
              <a:outerShdw blurRad="385763" rotWithShape="0" algn="bl" dir="2700000" dist="1714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903" name="Google Shape;903;p92"/>
            <p:cNvSpPr txBox="1"/>
            <p:nvPr/>
          </p:nvSpPr>
          <p:spPr>
            <a:xfrm>
              <a:off x="2699175" y="1030450"/>
              <a:ext cx="1041600" cy="1123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524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9600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?</a:t>
              </a:r>
              <a:endParaRPr sz="96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À la main</a:t>
            </a:r>
            <a:r>
              <a:rPr lang="fr-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9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910" name="Google Shape;910;p93"/>
          <p:cNvSpPr/>
          <p:nvPr/>
        </p:nvSpPr>
        <p:spPr>
          <a:xfrm>
            <a:off x="231375" y="1431413"/>
            <a:ext cx="8367900" cy="2254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93"/>
          <p:cNvSpPr/>
          <p:nvPr/>
        </p:nvSpPr>
        <p:spPr>
          <a:xfrm>
            <a:off x="665700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Commit</a:t>
            </a:r>
            <a:endParaRPr/>
          </a:p>
        </p:txBody>
      </p:sp>
      <p:sp>
        <p:nvSpPr>
          <p:cNvPr id="912" name="Google Shape;912;p93"/>
          <p:cNvSpPr/>
          <p:nvPr/>
        </p:nvSpPr>
        <p:spPr>
          <a:xfrm>
            <a:off x="2193925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Build</a:t>
            </a:r>
            <a:endParaRPr/>
          </a:p>
        </p:txBody>
      </p:sp>
      <p:sp>
        <p:nvSpPr>
          <p:cNvPr id="913" name="Google Shape;913;p93"/>
          <p:cNvSpPr/>
          <p:nvPr/>
        </p:nvSpPr>
        <p:spPr>
          <a:xfrm>
            <a:off x="3722150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Tests</a:t>
            </a:r>
            <a:endParaRPr/>
          </a:p>
        </p:txBody>
      </p:sp>
      <p:sp>
        <p:nvSpPr>
          <p:cNvPr id="914" name="Google Shape;914;p93"/>
          <p:cNvSpPr/>
          <p:nvPr/>
        </p:nvSpPr>
        <p:spPr>
          <a:xfrm>
            <a:off x="5250375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Package</a:t>
            </a:r>
            <a:endParaRPr/>
          </a:p>
        </p:txBody>
      </p:sp>
      <p:sp>
        <p:nvSpPr>
          <p:cNvPr id="915" name="Google Shape;915;p93"/>
          <p:cNvSpPr/>
          <p:nvPr/>
        </p:nvSpPr>
        <p:spPr>
          <a:xfrm>
            <a:off x="6806825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Deploy</a:t>
            </a:r>
            <a:endParaRPr/>
          </a:p>
        </p:txBody>
      </p:sp>
      <p:sp>
        <p:nvSpPr>
          <p:cNvPr id="916" name="Google Shape;916;p93"/>
          <p:cNvSpPr/>
          <p:nvPr/>
        </p:nvSpPr>
        <p:spPr>
          <a:xfrm>
            <a:off x="1741225" y="23103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93"/>
          <p:cNvSpPr/>
          <p:nvPr/>
        </p:nvSpPr>
        <p:spPr>
          <a:xfrm>
            <a:off x="3299588" y="23103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93"/>
          <p:cNvSpPr/>
          <p:nvPr/>
        </p:nvSpPr>
        <p:spPr>
          <a:xfrm>
            <a:off x="4792713" y="23103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93"/>
          <p:cNvSpPr/>
          <p:nvPr/>
        </p:nvSpPr>
        <p:spPr>
          <a:xfrm>
            <a:off x="6354113" y="23103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3"/>
          <p:cNvSpPr txBox="1"/>
          <p:nvPr>
            <p:ph idx="12" type="sldNum"/>
          </p:nvPr>
        </p:nvSpPr>
        <p:spPr>
          <a:xfrm>
            <a:off x="8400109" y="370126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921" name="Google Shape;921;p93"/>
          <p:cNvCxnSpPr>
            <a:stCxn id="922" idx="2"/>
          </p:cNvCxnSpPr>
          <p:nvPr/>
        </p:nvCxnSpPr>
        <p:spPr>
          <a:xfrm>
            <a:off x="2410750" y="1510900"/>
            <a:ext cx="236100" cy="799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2" name="Google Shape;922;p93"/>
          <p:cNvSpPr txBox="1"/>
          <p:nvPr/>
        </p:nvSpPr>
        <p:spPr>
          <a:xfrm>
            <a:off x="1522000" y="895300"/>
            <a:ext cx="1777500" cy="615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mvn clean install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npm run build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3" name="Google Shape;923;p93"/>
          <p:cNvCxnSpPr/>
          <p:nvPr/>
        </p:nvCxnSpPr>
        <p:spPr>
          <a:xfrm flipH="1" rot="10800000">
            <a:off x="3925900" y="2650000"/>
            <a:ext cx="246000" cy="93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93"/>
          <p:cNvSpPr txBox="1"/>
          <p:nvPr/>
        </p:nvSpPr>
        <p:spPr>
          <a:xfrm>
            <a:off x="2981550" y="3639600"/>
            <a:ext cx="1678500" cy="615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mvn clean verify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npm run test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5" name="Google Shape;925;p93"/>
          <p:cNvCxnSpPr/>
          <p:nvPr/>
        </p:nvCxnSpPr>
        <p:spPr>
          <a:xfrm>
            <a:off x="5555350" y="1553350"/>
            <a:ext cx="250800" cy="765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93"/>
          <p:cNvSpPr txBox="1"/>
          <p:nvPr/>
        </p:nvSpPr>
        <p:spPr>
          <a:xfrm>
            <a:off x="4704825" y="895300"/>
            <a:ext cx="2305500" cy="615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build -t </a:t>
            </a:r>
            <a:r>
              <a:rPr b="1" i="1" lang="fr-FR">
                <a:latin typeface="Lato"/>
                <a:ea typeface="Lato"/>
                <a:cs typeface="Lato"/>
                <a:sym typeface="Lato"/>
              </a:rPr>
              <a:t>super-app</a:t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push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7" name="Google Shape;927;p93"/>
          <p:cNvCxnSpPr/>
          <p:nvPr/>
        </p:nvCxnSpPr>
        <p:spPr>
          <a:xfrm flipH="1" rot="10800000">
            <a:off x="7108675" y="2663400"/>
            <a:ext cx="210600" cy="823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8" name="Google Shape;928;p93"/>
          <p:cNvSpPr txBox="1"/>
          <p:nvPr/>
        </p:nvSpPr>
        <p:spPr>
          <a:xfrm>
            <a:off x="5613925" y="3639600"/>
            <a:ext cx="2528700" cy="1046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ssh user@IP_ADDRESS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pull </a:t>
            </a:r>
            <a:r>
              <a:rPr b="1" i="1" lang="fr-FR">
                <a:latin typeface="Lato"/>
                <a:ea typeface="Lato"/>
                <a:cs typeface="Lato"/>
                <a:sym typeface="Lato"/>
              </a:rPr>
              <a:t>super-app</a:t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rm -f </a:t>
            </a:r>
            <a:r>
              <a:rPr b="1" i="1" lang="fr-FR">
                <a:latin typeface="Lato"/>
                <a:ea typeface="Lato"/>
                <a:cs typeface="Lato"/>
                <a:sym typeface="Lato"/>
              </a:rPr>
              <a:t>super-app-ID</a:t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docker run </a:t>
            </a:r>
            <a:r>
              <a:rPr b="1" i="1" lang="fr-FR">
                <a:latin typeface="Lato"/>
                <a:ea typeface="Lato"/>
                <a:cs typeface="Lato"/>
                <a:sym typeface="Lato"/>
              </a:rPr>
              <a:t>super-app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93"/>
          <p:cNvSpPr txBox="1"/>
          <p:nvPr/>
        </p:nvSpPr>
        <p:spPr>
          <a:xfrm>
            <a:off x="123000" y="3639600"/>
            <a:ext cx="2643600" cy="615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git commit -m “Super feature”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git push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30" name="Google Shape;930;p93"/>
          <p:cNvCxnSpPr/>
          <p:nvPr/>
        </p:nvCxnSpPr>
        <p:spPr>
          <a:xfrm flipH="1" rot="10800000">
            <a:off x="839250" y="2650000"/>
            <a:ext cx="246000" cy="93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À la main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4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937" name="Google Shape;937;p94"/>
          <p:cNvSpPr/>
          <p:nvPr/>
        </p:nvSpPr>
        <p:spPr>
          <a:xfrm>
            <a:off x="231375" y="1431425"/>
            <a:ext cx="8753100" cy="2254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94"/>
          <p:cNvSpPr/>
          <p:nvPr/>
        </p:nvSpPr>
        <p:spPr>
          <a:xfrm>
            <a:off x="665700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Commit</a:t>
            </a:r>
            <a:endParaRPr/>
          </a:p>
        </p:txBody>
      </p:sp>
      <p:sp>
        <p:nvSpPr>
          <p:cNvPr id="939" name="Google Shape;939;p94"/>
          <p:cNvSpPr/>
          <p:nvPr/>
        </p:nvSpPr>
        <p:spPr>
          <a:xfrm>
            <a:off x="2193925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Build</a:t>
            </a:r>
            <a:endParaRPr/>
          </a:p>
        </p:txBody>
      </p:sp>
      <p:sp>
        <p:nvSpPr>
          <p:cNvPr id="940" name="Google Shape;940;p94"/>
          <p:cNvSpPr/>
          <p:nvPr/>
        </p:nvSpPr>
        <p:spPr>
          <a:xfrm>
            <a:off x="3722150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Tests</a:t>
            </a:r>
            <a:endParaRPr/>
          </a:p>
        </p:txBody>
      </p:sp>
      <p:sp>
        <p:nvSpPr>
          <p:cNvPr id="941" name="Google Shape;941;p94"/>
          <p:cNvSpPr/>
          <p:nvPr/>
        </p:nvSpPr>
        <p:spPr>
          <a:xfrm>
            <a:off x="5250375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Package</a:t>
            </a:r>
            <a:endParaRPr/>
          </a:p>
        </p:txBody>
      </p:sp>
      <p:sp>
        <p:nvSpPr>
          <p:cNvPr id="942" name="Google Shape;942;p94"/>
          <p:cNvSpPr/>
          <p:nvPr/>
        </p:nvSpPr>
        <p:spPr>
          <a:xfrm>
            <a:off x="6806825" y="21877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Deploy</a:t>
            </a:r>
            <a:endParaRPr/>
          </a:p>
        </p:txBody>
      </p:sp>
      <p:sp>
        <p:nvSpPr>
          <p:cNvPr id="943" name="Google Shape;943;p94"/>
          <p:cNvSpPr/>
          <p:nvPr/>
        </p:nvSpPr>
        <p:spPr>
          <a:xfrm>
            <a:off x="3299588" y="23103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4"/>
          <p:cNvSpPr/>
          <p:nvPr/>
        </p:nvSpPr>
        <p:spPr>
          <a:xfrm>
            <a:off x="6354113" y="231035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4"/>
          <p:cNvSpPr txBox="1"/>
          <p:nvPr>
            <p:ph idx="12" type="sldNum"/>
          </p:nvPr>
        </p:nvSpPr>
        <p:spPr>
          <a:xfrm>
            <a:off x="8400109" y="370126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46" name="Google Shape;946;p94"/>
          <p:cNvSpPr txBox="1"/>
          <p:nvPr/>
        </p:nvSpPr>
        <p:spPr>
          <a:xfrm>
            <a:off x="2981550" y="3639600"/>
            <a:ext cx="1678500" cy="400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mvn sonar:sonar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7" name="Google Shape;947;p94"/>
          <p:cNvSpPr txBox="1"/>
          <p:nvPr/>
        </p:nvSpPr>
        <p:spPr>
          <a:xfrm>
            <a:off x="5613925" y="3639600"/>
            <a:ext cx="2528700" cy="400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selenium-runner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8" name="Google Shape;948;p94"/>
          <p:cNvSpPr txBox="1"/>
          <p:nvPr/>
        </p:nvSpPr>
        <p:spPr>
          <a:xfrm>
            <a:off x="123000" y="3639600"/>
            <a:ext cx="2643600" cy="400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$ npm run lint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94"/>
          <p:cNvSpPr/>
          <p:nvPr/>
        </p:nvSpPr>
        <p:spPr>
          <a:xfrm>
            <a:off x="4547025" y="2852413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CB2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Quality Gate</a:t>
            </a:r>
            <a:endParaRPr/>
          </a:p>
        </p:txBody>
      </p:sp>
      <p:sp>
        <p:nvSpPr>
          <p:cNvPr id="950" name="Google Shape;950;p94"/>
          <p:cNvSpPr/>
          <p:nvPr/>
        </p:nvSpPr>
        <p:spPr>
          <a:xfrm>
            <a:off x="1462900" y="28749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CB2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Lint</a:t>
            </a:r>
            <a:endParaRPr/>
          </a:p>
        </p:txBody>
      </p:sp>
      <p:sp>
        <p:nvSpPr>
          <p:cNvPr id="951" name="Google Shape;951;p94"/>
          <p:cNvSpPr/>
          <p:nvPr/>
        </p:nvSpPr>
        <p:spPr>
          <a:xfrm rot="2700000">
            <a:off x="1432305" y="2655012"/>
            <a:ext cx="452690" cy="310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94"/>
          <p:cNvSpPr/>
          <p:nvPr/>
        </p:nvSpPr>
        <p:spPr>
          <a:xfrm rot="-2700000">
            <a:off x="2102505" y="2655012"/>
            <a:ext cx="452690" cy="310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4"/>
          <p:cNvSpPr/>
          <p:nvPr/>
        </p:nvSpPr>
        <p:spPr>
          <a:xfrm rot="2700000">
            <a:off x="4553480" y="2614937"/>
            <a:ext cx="452690" cy="310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4"/>
          <p:cNvSpPr/>
          <p:nvPr/>
        </p:nvSpPr>
        <p:spPr>
          <a:xfrm rot="-2700000">
            <a:off x="5223680" y="2614937"/>
            <a:ext cx="452690" cy="310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4"/>
          <p:cNvSpPr/>
          <p:nvPr/>
        </p:nvSpPr>
        <p:spPr>
          <a:xfrm>
            <a:off x="7813000" y="287498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CB2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Tests E2E</a:t>
            </a:r>
            <a:endParaRPr/>
          </a:p>
        </p:txBody>
      </p:sp>
      <p:sp>
        <p:nvSpPr>
          <p:cNvPr id="956" name="Google Shape;956;p94"/>
          <p:cNvSpPr/>
          <p:nvPr/>
        </p:nvSpPr>
        <p:spPr>
          <a:xfrm rot="2700000">
            <a:off x="7752405" y="2614937"/>
            <a:ext cx="452690" cy="310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7" name="Google Shape;957;p94"/>
          <p:cNvCxnSpPr/>
          <p:nvPr/>
        </p:nvCxnSpPr>
        <p:spPr>
          <a:xfrm flipH="1" rot="10800000">
            <a:off x="1262375" y="3267975"/>
            <a:ext cx="438600" cy="434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8" name="Google Shape;958;p94"/>
          <p:cNvCxnSpPr/>
          <p:nvPr/>
        </p:nvCxnSpPr>
        <p:spPr>
          <a:xfrm flipH="1" rot="10800000">
            <a:off x="3907975" y="3281175"/>
            <a:ext cx="805800" cy="420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9" name="Google Shape;959;p94"/>
          <p:cNvCxnSpPr/>
          <p:nvPr/>
        </p:nvCxnSpPr>
        <p:spPr>
          <a:xfrm flipH="1" rot="10800000">
            <a:off x="7028100" y="3232025"/>
            <a:ext cx="913500" cy="514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/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5"/>
          <p:cNvSpPr txBox="1"/>
          <p:nvPr>
            <p:ph type="title"/>
          </p:nvPr>
        </p:nvSpPr>
        <p:spPr>
          <a:xfrm>
            <a:off x="265500" y="376117"/>
            <a:ext cx="5908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Continuous Integration and Continuous Delivery</a:t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b="0" lang="fr-FR" sz="1800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rPr>
              <a:t>Automate your problems away</a:t>
            </a:r>
            <a:endParaRPr sz="3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65" name="Google Shape;965;p95"/>
          <p:cNvSpPr txBox="1"/>
          <p:nvPr/>
        </p:nvSpPr>
        <p:spPr>
          <a:xfrm>
            <a:off x="1734798" y="4319395"/>
            <a:ext cx="1963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rPr>
              <a:t>With Github</a:t>
            </a:r>
            <a:endParaRPr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66" name="Google Shape;9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25" y="2454200"/>
            <a:ext cx="2208160" cy="194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284" y="2504577"/>
            <a:ext cx="1740357" cy="1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95"/>
          <p:cNvSpPr txBox="1"/>
          <p:nvPr/>
        </p:nvSpPr>
        <p:spPr>
          <a:xfrm>
            <a:off x="3906278" y="4303130"/>
            <a:ext cx="1740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rPr>
              <a:t>Travis CI</a:t>
            </a:r>
            <a:endParaRPr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69" name="Google Shape;96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135" y="2585597"/>
            <a:ext cx="1748196" cy="168031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95"/>
          <p:cNvSpPr txBox="1"/>
          <p:nvPr/>
        </p:nvSpPr>
        <p:spPr>
          <a:xfrm>
            <a:off x="5498454" y="4303130"/>
            <a:ext cx="2255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fr-FR" sz="1800">
                <a:solidFill>
                  <a:srgbClr val="D8D8D8"/>
                </a:solidFill>
                <a:latin typeface="Bitter"/>
                <a:ea typeface="Bitter"/>
                <a:cs typeface="Bitter"/>
                <a:sym typeface="Bitter"/>
              </a:rPr>
              <a:t>SonarCloud</a:t>
            </a:r>
            <a:endParaRPr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Avant CI/CD</a:t>
            </a:r>
            <a:r>
              <a:rPr lang="fr-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9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977" name="Google Shape;977;p96"/>
          <p:cNvSpPr txBox="1"/>
          <p:nvPr/>
        </p:nvSpPr>
        <p:spPr>
          <a:xfrm>
            <a:off x="294550" y="1200650"/>
            <a:ext cx="72918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Lent cycle de</a:t>
            </a:r>
            <a:r>
              <a:rPr lang="fr-FR" sz="1600">
                <a:latin typeface="Lato"/>
                <a:ea typeface="Lato"/>
                <a:cs typeface="Lato"/>
                <a:sym typeface="Lato"/>
              </a:rPr>
              <a:t> releases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■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Des semaines voir des mois …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■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Perte de temps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Conflits le jour du “merge day”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■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Des bugs à résoudre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■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Tester/deployer manuellement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8" name="Google Shape;978;p9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Avant</a:t>
            </a:r>
            <a:r>
              <a:rPr lang="fr-FR"/>
              <a:t> CI/CD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985" name="Google Shape;985;p97"/>
          <p:cNvSpPr txBox="1"/>
          <p:nvPr/>
        </p:nvSpPr>
        <p:spPr>
          <a:xfrm>
            <a:off x="434925" y="1032775"/>
            <a:ext cx="3696000" cy="28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200">
                <a:latin typeface="Lato"/>
                <a:ea typeface="Lato"/>
                <a:cs typeface="Lato"/>
                <a:sym typeface="Lato"/>
              </a:rPr>
              <a:t>Continuous Integration (CI)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</a:pPr>
            <a:r>
              <a:rPr lang="fr-FR" sz="1200">
                <a:latin typeface="Lato"/>
                <a:ea typeface="Lato"/>
                <a:cs typeface="Lato"/>
                <a:sym typeface="Lato"/>
              </a:rPr>
              <a:t>Regular integration =&gt; PR et merge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</a:pPr>
            <a:r>
              <a:rPr lang="fr-FR" sz="1200">
                <a:latin typeface="Lato"/>
                <a:ea typeface="Lato"/>
                <a:cs typeface="Lato"/>
                <a:sym typeface="Lato"/>
              </a:rPr>
              <a:t>Build/tests automatisés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6" name="Google Shape;986;p97"/>
          <p:cNvSpPr/>
          <p:nvPr/>
        </p:nvSpPr>
        <p:spPr>
          <a:xfrm>
            <a:off x="388050" y="2447563"/>
            <a:ext cx="8367900" cy="2254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7"/>
          <p:cNvSpPr/>
          <p:nvPr/>
        </p:nvSpPr>
        <p:spPr>
          <a:xfrm>
            <a:off x="2258525" y="3035488"/>
            <a:ext cx="2848200" cy="89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E5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7"/>
          <p:cNvSpPr/>
          <p:nvPr/>
        </p:nvSpPr>
        <p:spPr>
          <a:xfrm>
            <a:off x="822375" y="320393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Commit</a:t>
            </a:r>
            <a:endParaRPr/>
          </a:p>
        </p:txBody>
      </p:sp>
      <p:sp>
        <p:nvSpPr>
          <p:cNvPr id="989" name="Google Shape;989;p97"/>
          <p:cNvSpPr/>
          <p:nvPr/>
        </p:nvSpPr>
        <p:spPr>
          <a:xfrm>
            <a:off x="2350600" y="320393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Build</a:t>
            </a:r>
            <a:endParaRPr/>
          </a:p>
        </p:txBody>
      </p:sp>
      <p:sp>
        <p:nvSpPr>
          <p:cNvPr id="990" name="Google Shape;990;p97"/>
          <p:cNvSpPr/>
          <p:nvPr/>
        </p:nvSpPr>
        <p:spPr>
          <a:xfrm>
            <a:off x="3878825" y="320393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Tests</a:t>
            </a:r>
            <a:endParaRPr/>
          </a:p>
        </p:txBody>
      </p:sp>
      <p:sp>
        <p:nvSpPr>
          <p:cNvPr id="991" name="Google Shape;991;p97"/>
          <p:cNvSpPr/>
          <p:nvPr/>
        </p:nvSpPr>
        <p:spPr>
          <a:xfrm>
            <a:off x="5308651" y="3035488"/>
            <a:ext cx="1332600" cy="89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E5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7"/>
          <p:cNvSpPr/>
          <p:nvPr/>
        </p:nvSpPr>
        <p:spPr>
          <a:xfrm>
            <a:off x="5407050" y="320393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Package</a:t>
            </a:r>
            <a:endParaRPr/>
          </a:p>
        </p:txBody>
      </p:sp>
      <p:sp>
        <p:nvSpPr>
          <p:cNvPr id="993" name="Google Shape;993;p97"/>
          <p:cNvSpPr/>
          <p:nvPr/>
        </p:nvSpPr>
        <p:spPr>
          <a:xfrm>
            <a:off x="6963500" y="3203938"/>
            <a:ext cx="1135800" cy="55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Deploy</a:t>
            </a:r>
            <a:endParaRPr/>
          </a:p>
        </p:txBody>
      </p:sp>
      <p:pic>
        <p:nvPicPr>
          <p:cNvPr id="994" name="Google Shape;9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764" y="4060238"/>
            <a:ext cx="284350" cy="3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97"/>
          <p:cNvSpPr txBox="1"/>
          <p:nvPr/>
        </p:nvSpPr>
        <p:spPr>
          <a:xfrm>
            <a:off x="2892413" y="2468050"/>
            <a:ext cx="15804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2"/>
                </a:solidFill>
                <a:latin typeface="Bitter"/>
                <a:ea typeface="Bitter"/>
                <a:cs typeface="Bitter"/>
                <a:sym typeface="Bitter"/>
              </a:rPr>
              <a:t>Continuous</a:t>
            </a:r>
            <a:endParaRPr sz="1200">
              <a:solidFill>
                <a:schemeClr val="accent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2"/>
                </a:solidFill>
                <a:latin typeface="Bitter"/>
                <a:ea typeface="Bitter"/>
                <a:cs typeface="Bitter"/>
                <a:sym typeface="Bitter"/>
              </a:rPr>
              <a:t>Integration</a:t>
            </a:r>
            <a:endParaRPr sz="1200">
              <a:solidFill>
                <a:schemeClr val="accent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96" name="Google Shape;996;p97"/>
          <p:cNvSpPr/>
          <p:nvPr/>
        </p:nvSpPr>
        <p:spPr>
          <a:xfrm>
            <a:off x="6865101" y="3035488"/>
            <a:ext cx="1332600" cy="89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E5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97"/>
          <p:cNvSpPr txBox="1"/>
          <p:nvPr/>
        </p:nvSpPr>
        <p:spPr>
          <a:xfrm>
            <a:off x="5184738" y="2468038"/>
            <a:ext cx="15804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2"/>
                </a:solidFill>
                <a:latin typeface="Bitter"/>
                <a:ea typeface="Bitter"/>
                <a:cs typeface="Bitter"/>
                <a:sym typeface="Bitter"/>
              </a:rPr>
              <a:t>Continuous</a:t>
            </a:r>
            <a:endParaRPr sz="1200">
              <a:solidFill>
                <a:schemeClr val="accent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2"/>
                </a:solidFill>
                <a:latin typeface="Bitter"/>
                <a:ea typeface="Bitter"/>
                <a:cs typeface="Bitter"/>
                <a:sym typeface="Bitter"/>
              </a:rPr>
              <a:t>Delivery</a:t>
            </a:r>
            <a:endParaRPr sz="1200">
              <a:solidFill>
                <a:schemeClr val="accent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98" name="Google Shape;998;p97"/>
          <p:cNvSpPr txBox="1"/>
          <p:nvPr/>
        </p:nvSpPr>
        <p:spPr>
          <a:xfrm>
            <a:off x="6741213" y="2468038"/>
            <a:ext cx="15804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2"/>
                </a:solidFill>
                <a:latin typeface="Bitter"/>
                <a:ea typeface="Bitter"/>
                <a:cs typeface="Bitter"/>
                <a:sym typeface="Bitter"/>
              </a:rPr>
              <a:t>Continuous</a:t>
            </a:r>
            <a:endParaRPr sz="1200">
              <a:solidFill>
                <a:schemeClr val="accent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2"/>
                </a:solidFill>
                <a:latin typeface="Bitter"/>
                <a:ea typeface="Bitter"/>
                <a:cs typeface="Bitter"/>
                <a:sym typeface="Bitter"/>
              </a:rPr>
              <a:t>Deployment</a:t>
            </a:r>
            <a:endParaRPr sz="1200">
              <a:solidFill>
                <a:schemeClr val="accent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99" name="Google Shape;999;p97"/>
          <p:cNvSpPr txBox="1"/>
          <p:nvPr/>
        </p:nvSpPr>
        <p:spPr>
          <a:xfrm>
            <a:off x="5388750" y="4355275"/>
            <a:ext cx="1172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Repository</a:t>
            </a:r>
            <a:endParaRPr sz="10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00" name="Google Shape;100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120" y="4060244"/>
            <a:ext cx="346600" cy="3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7"/>
          <p:cNvSpPr txBox="1"/>
          <p:nvPr/>
        </p:nvSpPr>
        <p:spPr>
          <a:xfrm>
            <a:off x="6945200" y="4355275"/>
            <a:ext cx="1172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Server</a:t>
            </a:r>
            <a:endParaRPr sz="10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02" name="Google Shape;1002;p97"/>
          <p:cNvSpPr/>
          <p:nvPr/>
        </p:nvSpPr>
        <p:spPr>
          <a:xfrm>
            <a:off x="1897900" y="332650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7"/>
          <p:cNvSpPr/>
          <p:nvPr/>
        </p:nvSpPr>
        <p:spPr>
          <a:xfrm>
            <a:off x="3456263" y="332650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7"/>
          <p:cNvSpPr/>
          <p:nvPr/>
        </p:nvSpPr>
        <p:spPr>
          <a:xfrm>
            <a:off x="4949388" y="332650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97"/>
          <p:cNvSpPr/>
          <p:nvPr/>
        </p:nvSpPr>
        <p:spPr>
          <a:xfrm>
            <a:off x="6510788" y="3326500"/>
            <a:ext cx="4527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6" name="Google Shape;1006;p97"/>
          <p:cNvCxnSpPr>
            <a:stCxn id="992" idx="2"/>
            <a:endCxn id="994" idx="0"/>
          </p:cNvCxnSpPr>
          <p:nvPr/>
        </p:nvCxnSpPr>
        <p:spPr>
          <a:xfrm>
            <a:off x="5974950" y="3759538"/>
            <a:ext cx="0" cy="300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7" name="Google Shape;1007;p97"/>
          <p:cNvCxnSpPr/>
          <p:nvPr/>
        </p:nvCxnSpPr>
        <p:spPr>
          <a:xfrm>
            <a:off x="7531425" y="3759538"/>
            <a:ext cx="0" cy="300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8" name="Google Shape;1008;p97"/>
          <p:cNvSpPr txBox="1"/>
          <p:nvPr/>
        </p:nvSpPr>
        <p:spPr>
          <a:xfrm>
            <a:off x="4331175" y="1032775"/>
            <a:ext cx="4045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1200">
                <a:latin typeface="Lato"/>
                <a:ea typeface="Lato"/>
                <a:cs typeface="Lato"/>
                <a:sym typeface="Lato"/>
              </a:rPr>
              <a:t>Continuous Delivery/Deployment (CD)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</a:pPr>
            <a:r>
              <a:rPr lang="fr-FR" sz="1200">
                <a:latin typeface="Lato"/>
                <a:ea typeface="Lato"/>
                <a:cs typeface="Lato"/>
                <a:sym typeface="Lato"/>
              </a:rPr>
              <a:t>Mettre les artefacts sur un repo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■"/>
            </a:pPr>
            <a:r>
              <a:rPr lang="fr-FR" sz="1200">
                <a:latin typeface="Lato"/>
                <a:ea typeface="Lato"/>
                <a:cs typeface="Lato"/>
                <a:sym typeface="Lato"/>
              </a:rPr>
              <a:t>Automatique  </a:t>
            </a:r>
            <a:r>
              <a:rPr lang="fr-FR" sz="1200">
                <a:latin typeface="Lato"/>
                <a:ea typeface="Lato"/>
                <a:cs typeface="Lato"/>
                <a:sym typeface="Lato"/>
              </a:rPr>
              <a:t>déploiement</a:t>
            </a:r>
            <a:r>
              <a:rPr lang="fr-FR" sz="1200">
                <a:latin typeface="Lato"/>
                <a:ea typeface="Lato"/>
                <a:cs typeface="Lato"/>
                <a:sym typeface="Lato"/>
              </a:rPr>
              <a:t> en production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9" name="Google Shape;1009;p9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 et Contre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9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016" name="Google Shape;1016;p9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017" name="Google Shape;1017;p98"/>
          <p:cNvGrpSpPr/>
          <p:nvPr/>
        </p:nvGrpSpPr>
        <p:grpSpPr>
          <a:xfrm>
            <a:off x="3629700" y="1580250"/>
            <a:ext cx="1884600" cy="1983000"/>
            <a:chOff x="2277675" y="600550"/>
            <a:chExt cx="1884600" cy="1983000"/>
          </a:xfrm>
        </p:grpSpPr>
        <p:sp>
          <p:nvSpPr>
            <p:cNvPr id="1018" name="Google Shape;1018;p98"/>
            <p:cNvSpPr/>
            <p:nvPr/>
          </p:nvSpPr>
          <p:spPr>
            <a:xfrm>
              <a:off x="2277675" y="600550"/>
              <a:ext cx="1884600" cy="1983000"/>
            </a:xfrm>
            <a:prstGeom prst="ellipse">
              <a:avLst/>
            </a:prstGeom>
            <a:solidFill>
              <a:srgbClr val="B5004B"/>
            </a:solidFill>
            <a:ln>
              <a:noFill/>
            </a:ln>
            <a:effectLst>
              <a:outerShdw blurRad="385763" rotWithShape="0" algn="bl" dir="2700000" dist="1714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1019" name="Google Shape;1019;p98"/>
            <p:cNvSpPr txBox="1"/>
            <p:nvPr/>
          </p:nvSpPr>
          <p:spPr>
            <a:xfrm>
              <a:off x="2699175" y="1030450"/>
              <a:ext cx="1041600" cy="1123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524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9600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?</a:t>
              </a:r>
              <a:endParaRPr sz="96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 et Contre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9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026" name="Google Shape;1026;p9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27" name="Google Shape;1027;p99"/>
          <p:cNvSpPr txBox="1"/>
          <p:nvPr/>
        </p:nvSpPr>
        <p:spPr>
          <a:xfrm>
            <a:off x="0" y="1110425"/>
            <a:ext cx="778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Bitter"/>
              <a:buChar char="✓"/>
            </a:pP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R</a:t>
            </a: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eleases f</a:t>
            </a: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réquentes et plus facile</a:t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Bitter"/>
              <a:buChar char="✓"/>
            </a:pP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Constant feedback</a:t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Bitter"/>
              <a:buChar char="✓"/>
            </a:pP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Rapide découverte de bugs</a:t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Bitter"/>
              <a:buChar char="✓"/>
            </a:pP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Plus de temps pour se consacrer aux bugs</a:t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28" name="Google Shape;1028;p99"/>
          <p:cNvSpPr txBox="1"/>
          <p:nvPr/>
        </p:nvSpPr>
        <p:spPr>
          <a:xfrm>
            <a:off x="-43025" y="2444325"/>
            <a:ext cx="625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ato"/>
              <a:buChar char="✘"/>
            </a:pPr>
            <a:r>
              <a:rPr lang="fr-FR" sz="18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Besoin d’une</a:t>
            </a:r>
            <a:r>
              <a:rPr lang="fr-FR" sz="18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 mentalité DevOps</a:t>
            </a:r>
            <a:endParaRPr sz="1800">
              <a:solidFill>
                <a:srgbClr val="E0666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Bitter"/>
              <a:buChar char="✘"/>
            </a:pPr>
            <a:r>
              <a:rPr lang="fr-FR" sz="18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Un temps initial de setup</a:t>
            </a:r>
            <a:endParaRPr sz="1800">
              <a:solidFill>
                <a:srgbClr val="E0666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Outils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035" name="Google Shape;1035;p10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6" name="Google Shape;1036;p100"/>
          <p:cNvSpPr txBox="1"/>
          <p:nvPr/>
        </p:nvSpPr>
        <p:spPr>
          <a:xfrm>
            <a:off x="304800" y="1110425"/>
            <a:ext cx="778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200000"/>
              </a:lnSpc>
              <a:spcBef>
                <a:spcPts val="753"/>
              </a:spcBef>
              <a:spcAft>
                <a:spcPts val="0"/>
              </a:spcAft>
              <a:buSzPts val="1700"/>
              <a:buFont typeface="Lato"/>
              <a:buChar char="ー"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Travis CI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ー"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Jenkins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ー"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Gitlab CI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ー"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Circle CI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ー"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...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1"/>
          <p:cNvSpPr txBox="1"/>
          <p:nvPr>
            <p:ph type="title"/>
          </p:nvPr>
        </p:nvSpPr>
        <p:spPr>
          <a:xfrm>
            <a:off x="265500" y="1909000"/>
            <a:ext cx="5908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Intro to Github &amp; Travis CI</a:t>
            </a:r>
            <a:endParaRPr sz="3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0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048" name="Google Shape;1048;p10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49" name="Google Shape;1049;p102"/>
          <p:cNvSpPr txBox="1"/>
          <p:nvPr/>
        </p:nvSpPr>
        <p:spPr>
          <a:xfrm>
            <a:off x="334425" y="877451"/>
            <a:ext cx="78867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Github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Fondé en 2008 - @Microsoft 2018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Git repository manager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Github Enterprise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Travis CI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(!) Pas gratuit pour les repo privés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(!) Seulement Github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Linux, macOS &amp; Windows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Travis CI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056" name="Google Shape;1056;p10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57" name="Google Shape;1057;p103"/>
          <p:cNvSpPr txBox="1"/>
          <p:nvPr/>
        </p:nvSpPr>
        <p:spPr>
          <a:xfrm>
            <a:off x="76200" y="1110425"/>
            <a:ext cx="778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Bitter"/>
              <a:buChar char="✓"/>
            </a:pP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Full Github integration</a:t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Bitter"/>
              <a:buChar char="✓"/>
            </a:pP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Simple installation</a:t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Bitter"/>
              <a:buChar char="✓"/>
            </a:pP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Declarative configuration</a:t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Bitter"/>
              <a:buChar char="✓"/>
            </a:pPr>
            <a:r>
              <a:rPr lang="fr-FR" sz="1800">
                <a:solidFill>
                  <a:srgbClr val="93C47D"/>
                </a:solidFill>
                <a:latin typeface="Bitter"/>
                <a:ea typeface="Bitter"/>
                <a:cs typeface="Bitter"/>
                <a:sym typeface="Bitter"/>
              </a:rPr>
              <a:t>Open source</a:t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3C47D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58" name="Google Shape;1058;p103"/>
          <p:cNvSpPr txBox="1"/>
          <p:nvPr/>
        </p:nvSpPr>
        <p:spPr>
          <a:xfrm>
            <a:off x="109375" y="2444325"/>
            <a:ext cx="625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Bitter"/>
              <a:buChar char="✘"/>
            </a:pPr>
            <a:r>
              <a:rPr lang="fr-FR" sz="18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Full </a:t>
            </a:r>
            <a:r>
              <a:rPr lang="fr-FR" sz="18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Github integration</a:t>
            </a:r>
            <a:endParaRPr sz="1800">
              <a:solidFill>
                <a:srgbClr val="E0666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Bitter"/>
              <a:buChar char="✘"/>
            </a:pPr>
            <a:r>
              <a:rPr lang="fr-FR" sz="18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Des features payants</a:t>
            </a:r>
            <a:endParaRPr sz="1800">
              <a:solidFill>
                <a:srgbClr val="E0666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Bitter"/>
              <a:buChar char="✘"/>
            </a:pPr>
            <a:r>
              <a:rPr lang="fr-FR" sz="1800">
                <a:solidFill>
                  <a:srgbClr val="E06666"/>
                </a:solidFill>
                <a:latin typeface="Bitter"/>
                <a:ea typeface="Bitter"/>
                <a:cs typeface="Bitter"/>
                <a:sym typeface="Bitter"/>
              </a:rPr>
              <a:t>Pas gratuits pour les repo privés</a:t>
            </a:r>
            <a:endParaRPr sz="1800">
              <a:solidFill>
                <a:srgbClr val="E06666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0666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4"/>
          <p:cNvSpPr txBox="1"/>
          <p:nvPr>
            <p:ph type="title"/>
          </p:nvPr>
        </p:nvSpPr>
        <p:spPr>
          <a:xfrm>
            <a:off x="265500" y="1909000"/>
            <a:ext cx="5908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Travis CI</a:t>
            </a:r>
            <a:endParaRPr sz="3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 is a VCS but what is a VCS?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0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20" name="Google Shape;420;p60"/>
          <p:cNvSpPr txBox="1"/>
          <p:nvPr/>
        </p:nvSpPr>
        <p:spPr>
          <a:xfrm>
            <a:off x="6166080" y="3513813"/>
            <a:ext cx="240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60"/>
          <p:cNvSpPr txBox="1"/>
          <p:nvPr/>
        </p:nvSpPr>
        <p:spPr>
          <a:xfrm>
            <a:off x="142150" y="1199100"/>
            <a:ext cx="65382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Veritas Cluster Server, a commercial high-availability computer clustering system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Version Control System, a system for managing multiple revisions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Venture CapitalS, specials investment funds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Vietnamese Council of State, the highest standing body of the National Assembly of Vietnam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05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Comment ça marche</a:t>
            </a:r>
            <a:r>
              <a:rPr lang="fr-FR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05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070" name="Google Shape;1070;p105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71" name="Google Shape;1071;p105"/>
          <p:cNvSpPr/>
          <p:nvPr/>
        </p:nvSpPr>
        <p:spPr>
          <a:xfrm>
            <a:off x="5433898" y="2554117"/>
            <a:ext cx="2181300" cy="215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4546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68" y="2207288"/>
            <a:ext cx="1111500" cy="98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3" name="Google Shape;107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047" y="2123050"/>
            <a:ext cx="1450092" cy="106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075" y="2229315"/>
            <a:ext cx="1111551" cy="9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4207" y="1119300"/>
            <a:ext cx="1479417" cy="7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5"/>
          <p:cNvSpPr/>
          <p:nvPr/>
        </p:nvSpPr>
        <p:spPr>
          <a:xfrm>
            <a:off x="2591112" y="3132658"/>
            <a:ext cx="1566000" cy="2571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Github 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77" name="Google Shape;1077;p105"/>
          <p:cNvSpPr/>
          <p:nvPr/>
        </p:nvSpPr>
        <p:spPr>
          <a:xfrm>
            <a:off x="4963869" y="3132658"/>
            <a:ext cx="1566000" cy="2571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Travis 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78" name="Google Shape;1078;p105"/>
          <p:cNvSpPr/>
          <p:nvPr/>
        </p:nvSpPr>
        <p:spPr>
          <a:xfrm>
            <a:off x="370350" y="3132658"/>
            <a:ext cx="1566000" cy="2571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Developer 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79" name="Google Shape;1079;p105"/>
          <p:cNvSpPr/>
          <p:nvPr/>
        </p:nvSpPr>
        <p:spPr>
          <a:xfrm>
            <a:off x="7127651" y="1752132"/>
            <a:ext cx="1566000" cy="2571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Dockerhub 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80" name="Google Shape;1080;p105"/>
          <p:cNvSpPr/>
          <p:nvPr/>
        </p:nvSpPr>
        <p:spPr>
          <a:xfrm>
            <a:off x="5720927" y="4139675"/>
            <a:ext cx="1707000" cy="3012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</a:rPr>
              <a:t>SonarCloud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1081" name="Google Shape;1081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9878" y="3463573"/>
            <a:ext cx="849172" cy="752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05"/>
          <p:cNvSpPr/>
          <p:nvPr/>
        </p:nvSpPr>
        <p:spPr>
          <a:xfrm>
            <a:off x="1709130" y="2439022"/>
            <a:ext cx="1145100" cy="5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1. Push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3798321" y="2439000"/>
            <a:ext cx="1420500" cy="5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2. Trigger job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4" name="Google Shape;1084;p105"/>
          <p:cNvSpPr/>
          <p:nvPr/>
        </p:nvSpPr>
        <p:spPr>
          <a:xfrm rot="-1739801">
            <a:off x="6013363" y="1881924"/>
            <a:ext cx="1239585" cy="5414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latin typeface="Bitter"/>
                <a:ea typeface="Bitter"/>
                <a:cs typeface="Bitter"/>
                <a:sym typeface="Bitter"/>
              </a:rPr>
              <a:t>4. Publish</a:t>
            </a:r>
            <a:endParaRPr sz="13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5" name="Google Shape;1085;p105"/>
          <p:cNvSpPr/>
          <p:nvPr/>
        </p:nvSpPr>
        <p:spPr>
          <a:xfrm rot="5401233">
            <a:off x="6467958" y="2709429"/>
            <a:ext cx="836100" cy="890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3F3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6" name="Google Shape;1086;p105"/>
          <p:cNvSpPr txBox="1"/>
          <p:nvPr/>
        </p:nvSpPr>
        <p:spPr>
          <a:xfrm>
            <a:off x="6401781" y="2674203"/>
            <a:ext cx="929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Bitter"/>
                <a:ea typeface="Bitter"/>
                <a:cs typeface="Bitter"/>
                <a:sym typeface="Bitter"/>
              </a:rPr>
              <a:t>3. Build</a:t>
            </a:r>
            <a:endParaRPr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1709118" y="3662027"/>
            <a:ext cx="3481800" cy="52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Error: Alert</a:t>
            </a:r>
            <a:endParaRPr/>
          </a:p>
        </p:txBody>
      </p:sp>
      <p:sp>
        <p:nvSpPr>
          <p:cNvPr id="1088" name="Google Shape;1088;p105"/>
          <p:cNvSpPr/>
          <p:nvPr/>
        </p:nvSpPr>
        <p:spPr>
          <a:xfrm rot="-976">
            <a:off x="7694962" y="2461140"/>
            <a:ext cx="1056300" cy="52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latin typeface="Bitter"/>
                <a:ea typeface="Bitter"/>
                <a:cs typeface="Bitter"/>
                <a:sym typeface="Bitter"/>
              </a:rPr>
              <a:t>5. Deploy</a:t>
            </a:r>
            <a:endParaRPr sz="13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06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Comment ça marche</a:t>
            </a:r>
            <a:r>
              <a:rPr lang="fr-FR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06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095" name="Google Shape;1095;p106"/>
          <p:cNvSpPr txBox="1"/>
          <p:nvPr/>
        </p:nvSpPr>
        <p:spPr>
          <a:xfrm>
            <a:off x="228600" y="1295400"/>
            <a:ext cx="7622100" cy="4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753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phase - les étapes d’un job (install, script, deploy)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job - un processus qui clone ton repo dans un environnement virtuel et qui réalise une série  de phases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build - un groupe de jobs.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stage - un groupe de jobs qui run en parallèle.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6" name="Google Shape;1096;p106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07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.travis.yml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07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103" name="Google Shape;1103;p107"/>
          <p:cNvSpPr/>
          <p:nvPr/>
        </p:nvSpPr>
        <p:spPr>
          <a:xfrm>
            <a:off x="316725" y="1086225"/>
            <a:ext cx="7355700" cy="3850500"/>
          </a:xfrm>
          <a:prstGeom prst="roundRect">
            <a:avLst>
              <a:gd fmla="val 2430" name="adj"/>
            </a:avLst>
          </a:prstGeom>
          <a:solidFill>
            <a:srgbClr val="282B2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language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java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cache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directories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- </a:t>
            </a:r>
            <a:r>
              <a:rPr lang="fr-FR" sz="750">
                <a:solidFill>
                  <a:srgbClr val="6A8759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"$HOME/.m2/repository"</a:t>
            </a:r>
            <a:endParaRPr sz="750">
              <a:solidFill>
                <a:srgbClr val="6A8759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6A8759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lang="fr-FR" sz="750">
                <a:solidFill>
                  <a:srgbClr val="6A8759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"$HOME/.sonar/cache"</a:t>
            </a:r>
            <a:endParaRPr sz="750">
              <a:solidFill>
                <a:srgbClr val="6A8759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6A8759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services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- docker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before_install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- docker pull postgres:9.6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- docker run -d -p 5432:5432 postgres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script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- mvn clean install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notifications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email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on_failure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always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deploy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provider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script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script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ssh -i /tmp/travis_deploy_rsa $USER@$SERVER" sudo docker pull $IMAGE_NAME:$TAG &amp;&amp; sudo docker rm -f app || true &amp;&amp; sudo docker run -d --network net -p 80:8080 --name app $IMAGE_NAME:$TAG"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branch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master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A9B7C6"/>
              </a:solidFill>
              <a:highlight>
                <a:srgbClr val="282B2E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04" name="Google Shape;1104;p107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8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08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111" name="Google Shape;1111;p108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12" name="Google Shape;1112;p108"/>
          <p:cNvSpPr/>
          <p:nvPr/>
        </p:nvSpPr>
        <p:spPr>
          <a:xfrm>
            <a:off x="469125" y="1086225"/>
            <a:ext cx="3626100" cy="3817500"/>
          </a:xfrm>
          <a:prstGeom prst="roundRect">
            <a:avLst>
              <a:gd fmla="val 2430" name="adj"/>
            </a:avLst>
          </a:prstGeom>
          <a:solidFill>
            <a:srgbClr val="282B2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language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java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stage:</a:t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- dev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- prod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jobs:</a:t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include:</a:t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- stage: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dev</a:t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name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test1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script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echo "hello world from dev1"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</a:t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- script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echo "hello world from dev2"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name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test2     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- stage: 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prod</a:t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test1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script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echo "hello world from prod1"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- script: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echo "hello world from prod2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">
                <a:solidFill>
                  <a:srgbClr val="CC7832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name:</a:t>
            </a:r>
            <a:r>
              <a:rPr lang="fr-FR" sz="750">
                <a:solidFill>
                  <a:srgbClr val="A9B7C6"/>
                </a:solidFill>
                <a:highlight>
                  <a:srgbClr val="2B2B2B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test2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CC7832"/>
              </a:solidFill>
              <a:highlight>
                <a:srgbClr val="2B2B2B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13" name="Google Shape;1113;p108"/>
          <p:cNvPicPr preferRelativeResize="0"/>
          <p:nvPr/>
        </p:nvPicPr>
        <p:blipFill rotWithShape="1">
          <a:blip r:embed="rId3">
            <a:alphaModFix/>
          </a:blip>
          <a:srcRect b="0" l="4988" r="0" t="0"/>
          <a:stretch/>
        </p:blipFill>
        <p:spPr>
          <a:xfrm>
            <a:off x="4201850" y="1476975"/>
            <a:ext cx="4903623" cy="25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09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Secrets et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09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120" name="Google Shape;1120;p109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121" name="Google Shape;112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8829"/>
            <a:ext cx="8839203" cy="221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0"/>
          <p:cNvSpPr txBox="1"/>
          <p:nvPr>
            <p:ph type="title"/>
          </p:nvPr>
        </p:nvSpPr>
        <p:spPr>
          <a:xfrm>
            <a:off x="265500" y="1909000"/>
            <a:ext cx="5908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Sonar Cloud</a:t>
            </a:r>
            <a:endParaRPr sz="3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11"/>
          <p:cNvSpPr txBox="1"/>
          <p:nvPr>
            <p:ph type="title"/>
          </p:nvPr>
        </p:nvSpPr>
        <p:spPr>
          <a:xfrm>
            <a:off x="387900" y="396525"/>
            <a:ext cx="318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Dette technique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11"/>
          <p:cNvSpPr txBox="1"/>
          <p:nvPr>
            <p:ph idx="2" type="title"/>
          </p:nvPr>
        </p:nvSpPr>
        <p:spPr>
          <a:xfrm>
            <a:off x="387900" y="269400"/>
            <a:ext cx="32277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133" name="Google Shape;1133;p111"/>
          <p:cNvSpPr txBox="1"/>
          <p:nvPr/>
        </p:nvSpPr>
        <p:spPr>
          <a:xfrm>
            <a:off x="-172225" y="991075"/>
            <a:ext cx="990600" cy="23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Total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Tech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Lato"/>
                <a:ea typeface="Lato"/>
                <a:cs typeface="Lato"/>
                <a:sym typeface="Lato"/>
              </a:rPr>
              <a:t>Debt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34" name="Google Shape;1134;p111"/>
          <p:cNvCxnSpPr/>
          <p:nvPr/>
        </p:nvCxnSpPr>
        <p:spPr>
          <a:xfrm>
            <a:off x="764250" y="1160575"/>
            <a:ext cx="13500" cy="34695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5" name="Google Shape;1135;p111"/>
          <p:cNvCxnSpPr/>
          <p:nvPr/>
        </p:nvCxnSpPr>
        <p:spPr>
          <a:xfrm rot="10800000">
            <a:off x="855775" y="4618300"/>
            <a:ext cx="7537500" cy="33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6" name="Google Shape;1136;p111"/>
          <p:cNvCxnSpPr/>
          <p:nvPr/>
        </p:nvCxnSpPr>
        <p:spPr>
          <a:xfrm>
            <a:off x="6256075" y="1079250"/>
            <a:ext cx="20400" cy="3747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111"/>
          <p:cNvSpPr txBox="1"/>
          <p:nvPr/>
        </p:nvSpPr>
        <p:spPr>
          <a:xfrm>
            <a:off x="3300475" y="4696000"/>
            <a:ext cx="2441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Time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8" name="Google Shape;1138;p111"/>
          <p:cNvSpPr/>
          <p:nvPr/>
        </p:nvSpPr>
        <p:spPr>
          <a:xfrm>
            <a:off x="865700" y="2745089"/>
            <a:ext cx="8136275" cy="1805900"/>
          </a:xfrm>
          <a:custGeom>
            <a:rect b="b" l="l" r="r" t="t"/>
            <a:pathLst>
              <a:path extrusionOk="0" h="72236" w="325451">
                <a:moveTo>
                  <a:pt x="0" y="72236"/>
                </a:moveTo>
                <a:cubicBezTo>
                  <a:pt x="10551" y="69531"/>
                  <a:pt x="49463" y="61460"/>
                  <a:pt x="63305" y="56004"/>
                </a:cubicBezTo>
                <a:cubicBezTo>
                  <a:pt x="77147" y="50548"/>
                  <a:pt x="76787" y="41756"/>
                  <a:pt x="83054" y="39502"/>
                </a:cubicBezTo>
                <a:cubicBezTo>
                  <a:pt x="89321" y="37248"/>
                  <a:pt x="95724" y="44011"/>
                  <a:pt x="100909" y="42478"/>
                </a:cubicBezTo>
                <a:cubicBezTo>
                  <a:pt x="106094" y="40945"/>
                  <a:pt x="108619" y="31161"/>
                  <a:pt x="114165" y="30304"/>
                </a:cubicBezTo>
                <a:cubicBezTo>
                  <a:pt x="119711" y="29447"/>
                  <a:pt x="127827" y="39052"/>
                  <a:pt x="134184" y="37338"/>
                </a:cubicBezTo>
                <a:cubicBezTo>
                  <a:pt x="140542" y="35625"/>
                  <a:pt x="145321" y="20564"/>
                  <a:pt x="152310" y="20023"/>
                </a:cubicBezTo>
                <a:cubicBezTo>
                  <a:pt x="159299" y="19482"/>
                  <a:pt x="168587" y="34722"/>
                  <a:pt x="176117" y="34091"/>
                </a:cubicBezTo>
                <a:cubicBezTo>
                  <a:pt x="183647" y="33460"/>
                  <a:pt x="189553" y="17048"/>
                  <a:pt x="197489" y="16236"/>
                </a:cubicBezTo>
                <a:cubicBezTo>
                  <a:pt x="205425" y="15425"/>
                  <a:pt x="215750" y="29853"/>
                  <a:pt x="223731" y="29222"/>
                </a:cubicBezTo>
                <a:cubicBezTo>
                  <a:pt x="231712" y="28591"/>
                  <a:pt x="237843" y="12900"/>
                  <a:pt x="245373" y="12449"/>
                </a:cubicBezTo>
                <a:cubicBezTo>
                  <a:pt x="252903" y="11998"/>
                  <a:pt x="260028" y="28545"/>
                  <a:pt x="268910" y="26516"/>
                </a:cubicBezTo>
                <a:cubicBezTo>
                  <a:pt x="277793" y="24487"/>
                  <a:pt x="289786" y="2349"/>
                  <a:pt x="298668" y="275"/>
                </a:cubicBezTo>
                <a:cubicBezTo>
                  <a:pt x="307550" y="-1799"/>
                  <a:pt x="317740" y="11682"/>
                  <a:pt x="322204" y="14072"/>
                </a:cubicBezTo>
                <a:cubicBezTo>
                  <a:pt x="326668" y="16462"/>
                  <a:pt x="324910" y="14523"/>
                  <a:pt x="325451" y="14613"/>
                </a:cubicBezTo>
              </a:path>
            </a:pathLst>
          </a:cu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9" name="Google Shape;1139;p111"/>
          <p:cNvSpPr/>
          <p:nvPr/>
        </p:nvSpPr>
        <p:spPr>
          <a:xfrm>
            <a:off x="879225" y="459858"/>
            <a:ext cx="5227775" cy="4118200"/>
          </a:xfrm>
          <a:custGeom>
            <a:rect b="b" l="l" r="r" t="t"/>
            <a:pathLst>
              <a:path extrusionOk="0" h="164728" w="209111">
                <a:moveTo>
                  <a:pt x="0" y="164728"/>
                </a:moveTo>
                <a:cubicBezTo>
                  <a:pt x="12850" y="161707"/>
                  <a:pt x="59563" y="153998"/>
                  <a:pt x="77102" y="146603"/>
                </a:cubicBezTo>
                <a:cubicBezTo>
                  <a:pt x="94642" y="139209"/>
                  <a:pt x="95498" y="134384"/>
                  <a:pt x="105237" y="120361"/>
                </a:cubicBezTo>
                <a:cubicBezTo>
                  <a:pt x="114976" y="106338"/>
                  <a:pt x="127737" y="77842"/>
                  <a:pt x="135537" y="62467"/>
                </a:cubicBezTo>
                <a:cubicBezTo>
                  <a:pt x="143338" y="47092"/>
                  <a:pt x="147080" y="38344"/>
                  <a:pt x="152040" y="28109"/>
                </a:cubicBezTo>
                <a:cubicBezTo>
                  <a:pt x="157000" y="17874"/>
                  <a:pt x="166243" y="4302"/>
                  <a:pt x="165296" y="1056"/>
                </a:cubicBezTo>
                <a:cubicBezTo>
                  <a:pt x="164349" y="-2190"/>
                  <a:pt x="146944" y="2815"/>
                  <a:pt x="146358" y="8631"/>
                </a:cubicBezTo>
                <a:cubicBezTo>
                  <a:pt x="145772" y="14448"/>
                  <a:pt x="152085" y="36361"/>
                  <a:pt x="161779" y="35955"/>
                </a:cubicBezTo>
                <a:cubicBezTo>
                  <a:pt x="171473" y="35549"/>
                  <a:pt x="196813" y="11607"/>
                  <a:pt x="204523" y="6196"/>
                </a:cubicBezTo>
                <a:cubicBezTo>
                  <a:pt x="212233" y="785"/>
                  <a:pt x="207454" y="3942"/>
                  <a:pt x="208040" y="3491"/>
                </a:cubicBezTo>
              </a:path>
            </a:pathLst>
          </a:custGeom>
          <a:noFill/>
          <a:ln cap="flat" cmpd="sng" w="19050">
            <a:solidFill>
              <a:srgbClr val="85200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0" name="Google Shape;1140;p111"/>
          <p:cNvSpPr txBox="1"/>
          <p:nvPr/>
        </p:nvSpPr>
        <p:spPr>
          <a:xfrm>
            <a:off x="4544925" y="1372075"/>
            <a:ext cx="131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85200C"/>
                </a:solidFill>
                <a:latin typeface="Bitter"/>
                <a:ea typeface="Bitter"/>
                <a:cs typeface="Bitter"/>
                <a:sym typeface="Bitter"/>
              </a:rPr>
              <a:t>Unmanaged</a:t>
            </a:r>
            <a:endParaRPr>
              <a:solidFill>
                <a:srgbClr val="85200C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41" name="Google Shape;1141;p111"/>
          <p:cNvSpPr txBox="1"/>
          <p:nvPr/>
        </p:nvSpPr>
        <p:spPr>
          <a:xfrm>
            <a:off x="7294450" y="3326875"/>
            <a:ext cx="131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38761D"/>
                </a:solidFill>
                <a:latin typeface="Bitter"/>
                <a:ea typeface="Bitter"/>
                <a:cs typeface="Bitter"/>
                <a:sym typeface="Bitter"/>
              </a:rPr>
              <a:t>Managed</a:t>
            </a:r>
            <a:endParaRPr>
              <a:solidFill>
                <a:srgbClr val="38761D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142" name="Google Shape;1142;p111"/>
          <p:cNvCxnSpPr/>
          <p:nvPr/>
        </p:nvCxnSpPr>
        <p:spPr>
          <a:xfrm>
            <a:off x="926575" y="3083375"/>
            <a:ext cx="8122800" cy="66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111"/>
          <p:cNvCxnSpPr/>
          <p:nvPr/>
        </p:nvCxnSpPr>
        <p:spPr>
          <a:xfrm>
            <a:off x="926575" y="4151838"/>
            <a:ext cx="8122800" cy="66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144" name="Google Shape;1144;p111"/>
          <p:cNvSpPr txBox="1"/>
          <p:nvPr/>
        </p:nvSpPr>
        <p:spPr>
          <a:xfrm>
            <a:off x="4800600" y="685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Lato"/>
                <a:ea typeface="Lato"/>
                <a:cs typeface="Lato"/>
                <a:sym typeface="Lato"/>
              </a:rPr>
              <a:t>Deadline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5" name="Google Shape;1145;p11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2"/>
          <p:cNvSpPr txBox="1"/>
          <p:nvPr>
            <p:ph type="title"/>
          </p:nvPr>
        </p:nvSpPr>
        <p:spPr>
          <a:xfrm>
            <a:off x="387900" y="396525"/>
            <a:ext cx="318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SonarCloud: qualité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12"/>
          <p:cNvSpPr txBox="1"/>
          <p:nvPr>
            <p:ph idx="2" type="title"/>
          </p:nvPr>
        </p:nvSpPr>
        <p:spPr>
          <a:xfrm>
            <a:off x="387900" y="269400"/>
            <a:ext cx="32277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CI/CD</a:t>
            </a:r>
            <a:endParaRPr/>
          </a:p>
        </p:txBody>
      </p:sp>
      <p:sp>
        <p:nvSpPr>
          <p:cNvPr id="1152" name="Google Shape;1152;p112"/>
          <p:cNvSpPr txBox="1"/>
          <p:nvPr/>
        </p:nvSpPr>
        <p:spPr>
          <a:xfrm>
            <a:off x="228600" y="1371600"/>
            <a:ext cx="488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753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Analyse de q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ualité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20+ different languages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Test coverage &amp; execution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Vérification des bugs &amp; code smells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Et plus encore</a:t>
            </a:r>
            <a:endParaRPr sz="21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53" name="Google Shape;1153;p11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3"/>
          <p:cNvSpPr txBox="1"/>
          <p:nvPr>
            <p:ph type="title"/>
          </p:nvPr>
        </p:nvSpPr>
        <p:spPr>
          <a:xfrm>
            <a:off x="1226100" y="396525"/>
            <a:ext cx="7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Take Away</a:t>
            </a:r>
            <a:endParaRPr/>
          </a:p>
        </p:txBody>
      </p:sp>
      <p:sp>
        <p:nvSpPr>
          <p:cNvPr id="1159" name="Google Shape;1159;p113"/>
          <p:cNvSpPr txBox="1"/>
          <p:nvPr>
            <p:ph idx="2" type="title"/>
          </p:nvPr>
        </p:nvSpPr>
        <p:spPr>
          <a:xfrm>
            <a:off x="12261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Docker</a:t>
            </a:r>
            <a:endParaRPr/>
          </a:p>
        </p:txBody>
      </p:sp>
      <p:sp>
        <p:nvSpPr>
          <p:cNvPr id="1160" name="Google Shape;1160;p11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61" name="Google Shape;1161;p113"/>
          <p:cNvSpPr txBox="1"/>
          <p:nvPr/>
        </p:nvSpPr>
        <p:spPr>
          <a:xfrm>
            <a:off x="1110425" y="1030475"/>
            <a:ext cx="7151100" cy="4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753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CI/CD automatise tout du commit à la mise en prod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Travis est une bonne option mais n’est pas la seule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Ne pas mettre de donnée sensible dans ton</a:t>
            </a:r>
            <a:r>
              <a:rPr lang="fr-FR" sz="21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b="1" lang="fr-FR" sz="1800">
                <a:solidFill>
                  <a:srgbClr val="DD4A68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travis.yml</a:t>
            </a:r>
            <a:endParaRPr sz="21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ー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Utiliser un outil de qualité de code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4"/>
          <p:cNvSpPr txBox="1"/>
          <p:nvPr>
            <p:ph type="title"/>
          </p:nvPr>
        </p:nvSpPr>
        <p:spPr>
          <a:xfrm>
            <a:off x="2273150" y="1420400"/>
            <a:ext cx="47715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Enough speaking.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Take me to the code !</a:t>
            </a:r>
            <a:endParaRPr sz="3500"/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D8D8D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67" name="Google Shape;1167;p114"/>
          <p:cNvSpPr txBox="1"/>
          <p:nvPr/>
        </p:nvSpPr>
        <p:spPr>
          <a:xfrm>
            <a:off x="1143000" y="2701530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800" u="sng">
                <a:solidFill>
                  <a:srgbClr val="E69138"/>
                </a:solidFill>
                <a:latin typeface="Bitter"/>
                <a:ea typeface="Bitter"/>
                <a:cs typeface="Bitter"/>
                <a:sym typeface="Bitter"/>
              </a:rPr>
              <a:t>http://bit.ly/2Mkmazd</a:t>
            </a:r>
            <a:endParaRPr sz="2800">
              <a:solidFill>
                <a:srgbClr val="E69138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E69138"/>
                </a:solidFill>
                <a:latin typeface="Bitter"/>
                <a:ea typeface="Bitter"/>
                <a:cs typeface="Bitter"/>
                <a:sym typeface="Bitter"/>
              </a:rPr>
              <a:t>TD02 - git &amp; Github</a:t>
            </a:r>
            <a:endParaRPr sz="2800">
              <a:solidFill>
                <a:srgbClr val="E69138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When is GIT born?</a:t>
            </a:r>
            <a:endParaRPr sz="24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1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428" name="Google Shape;428;p61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29" name="Google Shape;429;p61"/>
          <p:cNvSpPr txBox="1"/>
          <p:nvPr/>
        </p:nvSpPr>
        <p:spPr>
          <a:xfrm>
            <a:off x="142150" y="1199100"/>
            <a:ext cx="65382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1998, Hugo Chávez is elected President of Venezuela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2002, Salt Lake city winter olympic games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2005, Pope John Paul II dies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2008, Satoshi Nakamoto publish "Bitcoin: A Peer-to-Peer Electronic Cash System</a:t>
            </a:r>
            <a:r>
              <a:rPr lang="fr-FR" sz="1100">
                <a:solidFill>
                  <a:srgbClr val="222222"/>
                </a:solidFill>
                <a:highlight>
                  <a:schemeClr val="lt1"/>
                </a:highlight>
                <a:latin typeface="Bitter"/>
                <a:ea typeface="Bitter"/>
                <a:cs typeface="Bitter"/>
                <a:sym typeface="Bitter"/>
              </a:rPr>
              <a:t>"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Who invented GIT?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2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436" name="Google Shape;436;p62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142150" y="1199100"/>
            <a:ext cx="65382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Linus Torvalds, historical inventor of the linux kernel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Rod Johnson, programmer and Spring Framework creator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Larry Page, Google co-founder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Marie Curie, pioneer researcher in radioactivity, first woman to own a Noble Price and only person to win a Nobel Prize in two different sciences (Physics &amp; chemistry)</a:t>
            </a:r>
            <a:endParaRPr sz="1100">
              <a:solidFill>
                <a:srgbClr val="22222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387900" y="3965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What is git internal checksum algorithm?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3"/>
          <p:cNvSpPr txBox="1"/>
          <p:nvPr>
            <p:ph idx="2" type="title"/>
          </p:nvPr>
        </p:nvSpPr>
        <p:spPr>
          <a:xfrm>
            <a:off x="387900" y="269402"/>
            <a:ext cx="85206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Git</a:t>
            </a:r>
            <a:endParaRPr/>
          </a:p>
        </p:txBody>
      </p:sp>
      <p:sp>
        <p:nvSpPr>
          <p:cNvPr id="444" name="Google Shape;444;p63"/>
          <p:cNvSpPr txBox="1"/>
          <p:nvPr>
            <p:ph idx="12" type="sldNum"/>
          </p:nvPr>
        </p:nvSpPr>
        <p:spPr>
          <a:xfrm>
            <a:off x="8556784" y="471741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142150" y="1199100"/>
            <a:ext cx="65382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None, no one needs to check file/system integrity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MD5, producing vulnerable 128-bit hash value, published in 1992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SHA-1, producing vulnerable 160-bit hash value, published in 1995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SHA-256, NSA secured 256-bit hash value, published in 2001</a:t>
            </a:r>
            <a:endParaRPr sz="1100">
              <a:solidFill>
                <a:srgbClr val="22222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2F2F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53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/>
          <p:nvPr>
            <p:ph type="title"/>
          </p:nvPr>
        </p:nvSpPr>
        <p:spPr>
          <a:xfrm>
            <a:off x="265500" y="1908999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/>
              <a:t>Pourquoi Git ?</a:t>
            </a:r>
            <a:endParaRPr sz="2600"/>
          </a:p>
        </p:txBody>
      </p:sp>
      <p:pic>
        <p:nvPicPr>
          <p:cNvPr id="451" name="Google Shape;451;p64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494850" y="0"/>
            <a:ext cx="154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kima">
  <a:themeElements>
    <a:clrScheme name="Gameday">
      <a:dk1>
        <a:srgbClr val="430099"/>
      </a:dk1>
      <a:lt1>
        <a:srgbClr val="FFFFFF"/>
      </a:lt1>
      <a:dk2>
        <a:srgbClr val="241D60"/>
      </a:dk2>
      <a:lt2>
        <a:srgbClr val="EE0B6F"/>
      </a:lt2>
      <a:accent1>
        <a:srgbClr val="EE0B6F"/>
      </a:accent1>
      <a:accent2>
        <a:srgbClr val="FFF021"/>
      </a:accent2>
      <a:accent3>
        <a:srgbClr val="FFF78D"/>
      </a:accent3>
      <a:accent4>
        <a:srgbClr val="430099"/>
      </a:accent4>
      <a:accent5>
        <a:srgbClr val="EE0B6F"/>
      </a:accent5>
      <a:accent6>
        <a:srgbClr val="FFF021"/>
      </a:accent6>
      <a:hlink>
        <a:srgbClr val="EE0B6F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